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263" r:id="rId3"/>
    <p:sldId id="258" r:id="rId4"/>
    <p:sldId id="257" r:id="rId5"/>
    <p:sldId id="264" r:id="rId6"/>
    <p:sldId id="262" r:id="rId7"/>
    <p:sldId id="268" r:id="rId8"/>
    <p:sldId id="260" r:id="rId9"/>
    <p:sldId id="261" r:id="rId10"/>
    <p:sldId id="269" r:id="rId11"/>
    <p:sldId id="259" r:id="rId12"/>
    <p:sldId id="278" r:id="rId13"/>
    <p:sldId id="281" r:id="rId14"/>
    <p:sldId id="267" r:id="rId15"/>
    <p:sldId id="266" r:id="rId16"/>
    <p:sldId id="272" r:id="rId17"/>
    <p:sldId id="271" r:id="rId18"/>
    <p:sldId id="270" r:id="rId19"/>
    <p:sldId id="280" r:id="rId20"/>
    <p:sldId id="273" r:id="rId21"/>
    <p:sldId id="274" r:id="rId22"/>
    <p:sldId id="275" r:id="rId23"/>
    <p:sldId id="277" r:id="rId24"/>
    <p:sldId id="282" r:id="rId25"/>
    <p:sldId id="276" r:id="rId26"/>
    <p:sldId id="265" r:id="rId27"/>
    <p:sldId id="279"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61" d="100"/>
          <a:sy n="161" d="100"/>
        </p:scale>
        <p:origin x="-11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8667AB-AD12-E446-9B86-02ECC78DBCA0}" type="datetimeFigureOut">
              <a:rPr lang="en-US" smtClean="0"/>
              <a:t>3/18/14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999DBE-4DCA-FC4C-B29C-183524C55333}" type="slidenum">
              <a:rPr lang="en-US" smtClean="0"/>
              <a:t>‹#›</a:t>
            </a:fld>
            <a:endParaRPr lang="en-US"/>
          </a:p>
        </p:txBody>
      </p:sp>
    </p:spTree>
    <p:extLst>
      <p:ext uri="{BB962C8B-B14F-4D97-AF65-F5344CB8AC3E}">
        <p14:creationId xmlns:p14="http://schemas.microsoft.com/office/powerpoint/2010/main" val="7614574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1</a:t>
            </a:fld>
            <a:endParaRPr lang="en-US"/>
          </a:p>
        </p:txBody>
      </p:sp>
    </p:spTree>
    <p:extLst>
      <p:ext uri="{BB962C8B-B14F-4D97-AF65-F5344CB8AC3E}">
        <p14:creationId xmlns:p14="http://schemas.microsoft.com/office/powerpoint/2010/main" val="88957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10</a:t>
            </a:fld>
            <a:endParaRPr lang="en-US"/>
          </a:p>
        </p:txBody>
      </p:sp>
    </p:spTree>
    <p:extLst>
      <p:ext uri="{BB962C8B-B14F-4D97-AF65-F5344CB8AC3E}">
        <p14:creationId xmlns:p14="http://schemas.microsoft.com/office/powerpoint/2010/main" val="109109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I purchased 2 refurbished PlayStation 3 systems and Japanese video games for a pilot project for the Asian Humanities: Japan course offered this spring. In this course, students follow a number of tropes—vengeful spirits, travelers, and noble failures among them—across the Heian, medieval, Edo, and modern periods.  Along the way, they discover that the themes they commonly find in contemporary Japanese manga, anime, and video games often have deep roots. As part of their coursework, students will play Sony PlayStation video games and read corresponding classical texts. </a:t>
            </a:r>
            <a:endParaRPr lang="en-US" sz="1400" kern="1200" dirty="0" smtClean="0">
              <a:solidFill>
                <a:schemeClr val="tx1"/>
              </a:solidFill>
              <a:latin typeface="+mn-lt"/>
              <a:ea typeface="+mn-ea"/>
              <a:cs typeface="+mn-cs"/>
            </a:endParaRPr>
          </a:p>
          <a:p>
            <a:r>
              <a:rPr lang="en-US" sz="1400" kern="1200" dirty="0" smtClean="0">
                <a:solidFill>
                  <a:schemeClr val="tx1"/>
                </a:solidFill>
                <a:latin typeface="+mn-lt"/>
                <a:ea typeface="+mn-ea"/>
                <a:cs typeface="+mn-cs"/>
              </a:rPr>
              <a:t>In the first unit of Asian Humanities: Japan, students played the video game </a:t>
            </a:r>
            <a:r>
              <a:rPr lang="en-US" sz="1400" kern="1200" dirty="0" err="1" smtClean="0">
                <a:solidFill>
                  <a:schemeClr val="tx1"/>
                </a:solidFill>
                <a:latin typeface="+mn-lt"/>
                <a:ea typeface="+mn-ea"/>
                <a:cs typeface="+mn-cs"/>
              </a:rPr>
              <a:t>Okami</a:t>
            </a:r>
            <a:r>
              <a:rPr lang="en-US" sz="1400" kern="1200" dirty="0" smtClean="0">
                <a:solidFill>
                  <a:schemeClr val="tx1"/>
                </a:solidFill>
                <a:latin typeface="+mn-lt"/>
                <a:ea typeface="+mn-ea"/>
                <a:cs typeface="+mn-cs"/>
              </a:rPr>
              <a:t>, a quest narrative that borrows from the ancient Japanese myths found in the </a:t>
            </a:r>
            <a:r>
              <a:rPr lang="en-US" sz="1400" kern="1200" dirty="0" err="1" smtClean="0">
                <a:solidFill>
                  <a:schemeClr val="tx1"/>
                </a:solidFill>
                <a:latin typeface="+mn-lt"/>
                <a:ea typeface="+mn-ea"/>
                <a:cs typeface="+mn-cs"/>
              </a:rPr>
              <a:t>Kojiki</a:t>
            </a:r>
            <a:r>
              <a:rPr lang="en-US" sz="1400" kern="1200" dirty="0" smtClean="0">
                <a:solidFill>
                  <a:schemeClr val="tx1"/>
                </a:solidFill>
                <a:latin typeface="+mn-lt"/>
                <a:ea typeface="+mn-ea"/>
                <a:cs typeface="+mn-cs"/>
              </a:rPr>
              <a:t>, which they read for class.  In the first assignment, they were asked to create an argument about modern media appropriations of ancient myths.  Many students wrote on whether turning the uneven description of the creation of Japan into a quest narrative could still be considered an adaptation of the </a:t>
            </a:r>
            <a:r>
              <a:rPr lang="en-US" sz="1400" kern="1200" dirty="0" err="1" smtClean="0">
                <a:solidFill>
                  <a:schemeClr val="tx1"/>
                </a:solidFill>
                <a:latin typeface="+mn-lt"/>
                <a:ea typeface="+mn-ea"/>
                <a:cs typeface="+mn-cs"/>
              </a:rPr>
              <a:t>Kojiki</a:t>
            </a:r>
            <a:r>
              <a:rPr lang="en-US" sz="1400" kern="1200" dirty="0" smtClean="0">
                <a:solidFill>
                  <a:schemeClr val="tx1"/>
                </a:solidFill>
                <a:latin typeface="+mn-lt"/>
                <a:ea typeface="+mn-ea"/>
                <a:cs typeface="+mn-cs"/>
              </a:rPr>
              <a:t> (most felt it was).  Others wrote about whether making major changes to the original source material is acceptable practice (as I should have guessed, most felt it was, and a few claimed it made them want to go back and take another shot at the </a:t>
            </a:r>
            <a:r>
              <a:rPr lang="en-US" sz="1400" kern="1200" dirty="0" err="1" smtClean="0">
                <a:solidFill>
                  <a:schemeClr val="tx1"/>
                </a:solidFill>
                <a:latin typeface="+mn-lt"/>
                <a:ea typeface="+mn-ea"/>
                <a:cs typeface="+mn-cs"/>
              </a:rPr>
              <a:t>Kojiki</a:t>
            </a:r>
            <a:r>
              <a:rPr lang="en-US" sz="1400" kern="1200" dirty="0" smtClean="0">
                <a:solidFill>
                  <a:schemeClr val="tx1"/>
                </a:solidFill>
                <a:latin typeface="+mn-lt"/>
                <a:ea typeface="+mn-ea"/>
                <a:cs typeface="+mn-cs"/>
              </a:rPr>
              <a:t>--really?).</a:t>
            </a:r>
          </a:p>
          <a:p>
            <a:endParaRPr lang="en-US" sz="1400" kern="1200" dirty="0" smtClean="0">
              <a:solidFill>
                <a:schemeClr val="tx1"/>
              </a:solidFill>
              <a:latin typeface="+mn-lt"/>
              <a:ea typeface="+mn-ea"/>
              <a:cs typeface="+mn-cs"/>
            </a:endParaRPr>
          </a:p>
          <a:p>
            <a:r>
              <a:rPr lang="en-US" sz="1400" kern="1200" dirty="0" smtClean="0">
                <a:solidFill>
                  <a:schemeClr val="tx1"/>
                </a:solidFill>
                <a:latin typeface="+mn-lt"/>
                <a:ea typeface="+mn-ea"/>
                <a:cs typeface="+mn-cs"/>
              </a:rPr>
              <a:t>In the second unit, students looked at four depictions of warriors in Japan's medieval period: the epic Tales of the Heike, the anecdotes and stories in medieval Buddhist tale collections, the 1953 classic film </a:t>
            </a:r>
            <a:r>
              <a:rPr lang="en-US" sz="1400" kern="1200" dirty="0" err="1" smtClean="0">
                <a:solidFill>
                  <a:schemeClr val="tx1"/>
                </a:solidFill>
                <a:latin typeface="+mn-lt"/>
                <a:ea typeface="+mn-ea"/>
                <a:cs typeface="+mn-cs"/>
              </a:rPr>
              <a:t>Ugetsu</a:t>
            </a:r>
            <a:r>
              <a:rPr lang="en-US" sz="1400" kern="1200" dirty="0" smtClean="0">
                <a:solidFill>
                  <a:schemeClr val="tx1"/>
                </a:solidFill>
                <a:latin typeface="+mn-lt"/>
                <a:ea typeface="+mn-ea"/>
                <a:cs typeface="+mn-cs"/>
              </a:rPr>
              <a:t>, and the PS2 video game Samurai Warriors.  With the understanding that none of these narratives is considered a history or a realistic depiction of warriors or war, students were asked to write either about how a reading of Heike and other texts from the period influenced their understanding of the later media, or about whether they found one version of warfare to be deeper or more truthful than the others.  (Essays haven't come in yet, but most student comments I'm getting are about how hard the game is, and how they keep getting killed--I may get some arguments that Samurai Warriors is the most depressing of the lot ...)</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11</a:t>
            </a:fld>
            <a:endParaRPr lang="en-US"/>
          </a:p>
        </p:txBody>
      </p:sp>
    </p:spTree>
    <p:extLst>
      <p:ext uri="{BB962C8B-B14F-4D97-AF65-F5344CB8AC3E}">
        <p14:creationId xmlns:p14="http://schemas.microsoft.com/office/powerpoint/2010/main" val="234076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Back then, the thought of</a:t>
            </a:r>
            <a:r>
              <a:rPr lang="en-US" sz="1400" baseline="0" dirty="0" smtClean="0"/>
              <a:t> hosting the use of popular </a:t>
            </a:r>
            <a:r>
              <a:rPr lang="en-US" sz="1400" dirty="0" smtClean="0"/>
              <a:t>video games</a:t>
            </a:r>
            <a:r>
              <a:rPr lang="en-US" sz="1400" baseline="0" dirty="0" smtClean="0"/>
              <a:t> was a joke. But it’s not that way any more.</a:t>
            </a:r>
          </a:p>
          <a:p>
            <a:r>
              <a:rPr lang="en-US" sz="1400" baseline="0" dirty="0" smtClean="0"/>
              <a:t>And the last piece about tearing out the audio carrels and putting in a coffee cart </a:t>
            </a:r>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12</a:t>
            </a:fld>
            <a:endParaRPr lang="en-US"/>
          </a:p>
        </p:txBody>
      </p:sp>
    </p:spTree>
    <p:extLst>
      <p:ext uri="{BB962C8B-B14F-4D97-AF65-F5344CB8AC3E}">
        <p14:creationId xmlns:p14="http://schemas.microsoft.com/office/powerpoint/2010/main" val="1205301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13</a:t>
            </a:fld>
            <a:endParaRPr lang="en-US"/>
          </a:p>
        </p:txBody>
      </p:sp>
    </p:spTree>
    <p:extLst>
      <p:ext uri="{BB962C8B-B14F-4D97-AF65-F5344CB8AC3E}">
        <p14:creationId xmlns:p14="http://schemas.microsoft.com/office/powerpoint/2010/main" val="1666680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14</a:t>
            </a:fld>
            <a:endParaRPr lang="en-US"/>
          </a:p>
        </p:txBody>
      </p:sp>
    </p:spTree>
    <p:extLst>
      <p:ext uri="{BB962C8B-B14F-4D97-AF65-F5344CB8AC3E}">
        <p14:creationId xmlns:p14="http://schemas.microsoft.com/office/powerpoint/2010/main" val="358315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15</a:t>
            </a:fld>
            <a:endParaRPr lang="en-US"/>
          </a:p>
        </p:txBody>
      </p:sp>
    </p:spTree>
    <p:extLst>
      <p:ext uri="{BB962C8B-B14F-4D97-AF65-F5344CB8AC3E}">
        <p14:creationId xmlns:p14="http://schemas.microsoft.com/office/powerpoint/2010/main" val="3096548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16</a:t>
            </a:fld>
            <a:endParaRPr lang="en-US"/>
          </a:p>
        </p:txBody>
      </p:sp>
    </p:spTree>
    <p:extLst>
      <p:ext uri="{BB962C8B-B14F-4D97-AF65-F5344CB8AC3E}">
        <p14:creationId xmlns:p14="http://schemas.microsoft.com/office/powerpoint/2010/main" val="102557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Learning occurs when</a:t>
            </a:r>
            <a:r>
              <a:rPr lang="en-US" sz="1200" baseline="0" dirty="0" smtClean="0"/>
              <a:t> learners work together with a person/guide/mentor who provides an environment and tools that helps them progress. Fits well with the notion of </a:t>
            </a:r>
            <a:r>
              <a:rPr lang="en-US" sz="1200" b="1" baseline="0" dirty="0" smtClean="0"/>
              <a:t>Student as Creator</a:t>
            </a:r>
            <a:r>
              <a:rPr lang="en-US"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In addition to the traditional cognitive In SLA there has been more emphasis placed on sociocultural theory, in which context and interlocutors are important factors and important tenets include scaffolding and co-creation of meaning and learning materials. Highly participatory.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Cognitive views are grounded in the notion of the autonomous individual - development occurs inside the individuals head; emphasizes universal cognitive change along a natural line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SCT grounded in the notion of the social individual: development occurs at the nexus of the person and the other (also cognitive but cognition is framed in the social context as the stimulus of development); highly variable development favoring a culturally embedded line of development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Both apply to us and what we do.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6999DBE-4DCA-FC4C-B29C-183524C55333}" type="slidenum">
              <a:rPr lang="en-US" smtClean="0"/>
              <a:t>17</a:t>
            </a:fld>
            <a:endParaRPr lang="en-US"/>
          </a:p>
        </p:txBody>
      </p:sp>
    </p:spTree>
    <p:extLst>
      <p:ext uri="{BB962C8B-B14F-4D97-AF65-F5344CB8AC3E}">
        <p14:creationId xmlns:p14="http://schemas.microsoft.com/office/powerpoint/2010/main" val="2192921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Think zones here in a malleable environment</a:t>
            </a:r>
            <a:r>
              <a:rPr lang="en-US" sz="1400" baseline="0" dirty="0" smtClean="0"/>
              <a:t> – a shared multi-purpose space.</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18</a:t>
            </a:fld>
            <a:endParaRPr lang="en-US"/>
          </a:p>
        </p:txBody>
      </p:sp>
    </p:spTree>
    <p:extLst>
      <p:ext uri="{BB962C8B-B14F-4D97-AF65-F5344CB8AC3E}">
        <p14:creationId xmlns:p14="http://schemas.microsoft.com/office/powerpoint/2010/main" val="1966402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19</a:t>
            </a:fld>
            <a:endParaRPr lang="en-US"/>
          </a:p>
        </p:txBody>
      </p:sp>
    </p:spTree>
    <p:extLst>
      <p:ext uri="{BB962C8B-B14F-4D97-AF65-F5344CB8AC3E}">
        <p14:creationId xmlns:p14="http://schemas.microsoft.com/office/powerpoint/2010/main" val="255029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2</a:t>
            </a:fld>
            <a:endParaRPr lang="en-US"/>
          </a:p>
        </p:txBody>
      </p:sp>
    </p:spTree>
    <p:extLst>
      <p:ext uri="{BB962C8B-B14F-4D97-AF65-F5344CB8AC3E}">
        <p14:creationId xmlns:p14="http://schemas.microsoft.com/office/powerpoint/2010/main" val="3162785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20</a:t>
            </a:fld>
            <a:endParaRPr lang="en-US"/>
          </a:p>
        </p:txBody>
      </p:sp>
    </p:spTree>
    <p:extLst>
      <p:ext uri="{BB962C8B-B14F-4D97-AF65-F5344CB8AC3E}">
        <p14:creationId xmlns:p14="http://schemas.microsoft.com/office/powerpoint/2010/main" val="1377877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21</a:t>
            </a:fld>
            <a:endParaRPr lang="en-US"/>
          </a:p>
        </p:txBody>
      </p:sp>
    </p:spTree>
    <p:extLst>
      <p:ext uri="{BB962C8B-B14F-4D97-AF65-F5344CB8AC3E}">
        <p14:creationId xmlns:p14="http://schemas.microsoft.com/office/powerpoint/2010/main" val="1962662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There are a number</a:t>
            </a:r>
            <a:r>
              <a:rPr lang="en-US" sz="1400" baseline="0" dirty="0" smtClean="0"/>
              <a:t> of zones with a variety of work </a:t>
            </a:r>
            <a:r>
              <a:rPr lang="en-US" sz="1400" baseline="0" dirty="0" smtClean="0"/>
              <a:t>spaces – and, of course, there is wireless internet access everywhere.</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22</a:t>
            </a:fld>
            <a:endParaRPr lang="en-US"/>
          </a:p>
        </p:txBody>
      </p:sp>
    </p:spTree>
    <p:extLst>
      <p:ext uri="{BB962C8B-B14F-4D97-AF65-F5344CB8AC3E}">
        <p14:creationId xmlns:p14="http://schemas.microsoft.com/office/powerpoint/2010/main" val="2288938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These</a:t>
            </a:r>
            <a:r>
              <a:rPr lang="en-US" sz="1400" baseline="0" dirty="0" smtClean="0"/>
              <a:t> arrangements work for meetings and individual study in comfort. Relaxing.</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23</a:t>
            </a:fld>
            <a:endParaRPr lang="en-US"/>
          </a:p>
        </p:txBody>
      </p:sp>
    </p:spTree>
    <p:extLst>
      <p:ext uri="{BB962C8B-B14F-4D97-AF65-F5344CB8AC3E}">
        <p14:creationId xmlns:p14="http://schemas.microsoft.com/office/powerpoint/2010/main" val="719575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24</a:t>
            </a:fld>
            <a:endParaRPr lang="en-US"/>
          </a:p>
        </p:txBody>
      </p:sp>
    </p:spTree>
    <p:extLst>
      <p:ext uri="{BB962C8B-B14F-4D97-AF65-F5344CB8AC3E}">
        <p14:creationId xmlns:p14="http://schemas.microsoft.com/office/powerpoint/2010/main" val="2584815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Casual setting for networking, taking a break</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25</a:t>
            </a:fld>
            <a:endParaRPr lang="en-US"/>
          </a:p>
        </p:txBody>
      </p:sp>
    </p:spTree>
    <p:extLst>
      <p:ext uri="{BB962C8B-B14F-4D97-AF65-F5344CB8AC3E}">
        <p14:creationId xmlns:p14="http://schemas.microsoft.com/office/powerpoint/2010/main" val="1366895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This is the classroom</a:t>
            </a:r>
            <a:r>
              <a:rPr lang="en-US" sz="1400" baseline="0" dirty="0" smtClean="0"/>
              <a:t> </a:t>
            </a:r>
            <a:r>
              <a:rPr lang="en-US" sz="1400" dirty="0" smtClean="0"/>
              <a:t>Environment that fosters student-centered</a:t>
            </a:r>
            <a:r>
              <a:rPr lang="en-US" sz="1400" baseline="0" dirty="0" smtClean="0"/>
              <a:t> learning. Focus on collaborative work and active learning techniques with technology. We have 7 faculty in the Division of World Languages, Literatures &amp; Cultures who regularly teach in one of these rooms. </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26</a:t>
            </a:fld>
            <a:endParaRPr lang="en-US"/>
          </a:p>
        </p:txBody>
      </p:sp>
    </p:spTree>
    <p:extLst>
      <p:ext uri="{BB962C8B-B14F-4D97-AF65-F5344CB8AC3E}">
        <p14:creationId xmlns:p14="http://schemas.microsoft.com/office/powerpoint/2010/main" val="3810399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p>
        </p:txBody>
      </p:sp>
      <p:sp>
        <p:nvSpPr>
          <p:cNvPr id="4" name="Slide Number Placeholder 3"/>
          <p:cNvSpPr>
            <a:spLocks noGrp="1"/>
          </p:cNvSpPr>
          <p:nvPr>
            <p:ph type="sldNum" sz="quarter" idx="10"/>
          </p:nvPr>
        </p:nvSpPr>
        <p:spPr/>
        <p:txBody>
          <a:bodyPr/>
          <a:lstStyle/>
          <a:p>
            <a:fld id="{46999DBE-4DCA-FC4C-B29C-183524C55333}" type="slidenum">
              <a:rPr lang="en-US" smtClean="0"/>
              <a:t>27</a:t>
            </a:fld>
            <a:endParaRPr lang="en-US"/>
          </a:p>
        </p:txBody>
      </p:sp>
    </p:spTree>
    <p:extLst>
      <p:ext uri="{BB962C8B-B14F-4D97-AF65-F5344CB8AC3E}">
        <p14:creationId xmlns:p14="http://schemas.microsoft.com/office/powerpoint/2010/main" val="3445605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28</a:t>
            </a:fld>
            <a:endParaRPr lang="en-US"/>
          </a:p>
        </p:txBody>
      </p:sp>
    </p:spTree>
    <p:extLst>
      <p:ext uri="{BB962C8B-B14F-4D97-AF65-F5344CB8AC3E}">
        <p14:creationId xmlns:p14="http://schemas.microsoft.com/office/powerpoint/2010/main" val="3266778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10 or even 20 years ago someone had told me that we would still have a language lab classroom, I would have said they were nuts. In 1994 the internet, microcomputers</a:t>
            </a:r>
            <a:r>
              <a:rPr lang="en-US" baseline="0" dirty="0" smtClean="0"/>
              <a:t> and digital media were already emerging as important factors in language teaching and learning.</a:t>
            </a:r>
            <a:endParaRPr lang="en-US" dirty="0"/>
          </a:p>
        </p:txBody>
      </p:sp>
      <p:sp>
        <p:nvSpPr>
          <p:cNvPr id="4" name="Slide Number Placeholder 3"/>
          <p:cNvSpPr>
            <a:spLocks noGrp="1"/>
          </p:cNvSpPr>
          <p:nvPr>
            <p:ph type="sldNum" sz="quarter" idx="10"/>
          </p:nvPr>
        </p:nvSpPr>
        <p:spPr/>
        <p:txBody>
          <a:bodyPr/>
          <a:lstStyle/>
          <a:p>
            <a:fld id="{46999DBE-4DCA-FC4C-B29C-183524C55333}" type="slidenum">
              <a:rPr lang="en-US" smtClean="0"/>
              <a:t>3</a:t>
            </a:fld>
            <a:endParaRPr lang="en-US"/>
          </a:p>
        </p:txBody>
      </p:sp>
    </p:spTree>
    <p:extLst>
      <p:ext uri="{BB962C8B-B14F-4D97-AF65-F5344CB8AC3E}">
        <p14:creationId xmlns:p14="http://schemas.microsoft.com/office/powerpoint/2010/main" val="7904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4</a:t>
            </a:fld>
            <a:endParaRPr lang="en-US"/>
          </a:p>
        </p:txBody>
      </p:sp>
    </p:spTree>
    <p:extLst>
      <p:ext uri="{BB962C8B-B14F-4D97-AF65-F5344CB8AC3E}">
        <p14:creationId xmlns:p14="http://schemas.microsoft.com/office/powerpoint/2010/main" val="2276620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3739 </a:t>
            </a:r>
            <a:r>
              <a:rPr lang="en-US" sz="1400" dirty="0" err="1" smtClean="0"/>
              <a:t>Sq</a:t>
            </a:r>
            <a:r>
              <a:rPr lang="en-US" sz="1400" dirty="0" smtClean="0"/>
              <a:t> feet in 120 PH; 787sq feet, total 4,526</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5</a:t>
            </a:fld>
            <a:endParaRPr lang="en-US"/>
          </a:p>
        </p:txBody>
      </p:sp>
    </p:spTree>
    <p:extLst>
      <p:ext uri="{BB962C8B-B14F-4D97-AF65-F5344CB8AC3E}">
        <p14:creationId xmlns:p14="http://schemas.microsoft.com/office/powerpoint/2010/main" val="2929552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52 computer workstations – 40 Dells and 12 iMacs</a:t>
            </a:r>
            <a:endParaRPr lang="en-US" sz="1400" dirty="0"/>
          </a:p>
        </p:txBody>
      </p:sp>
      <p:sp>
        <p:nvSpPr>
          <p:cNvPr id="4" name="Slide Number Placeholder 3"/>
          <p:cNvSpPr>
            <a:spLocks noGrp="1"/>
          </p:cNvSpPr>
          <p:nvPr>
            <p:ph type="sldNum" sz="quarter" idx="10"/>
          </p:nvPr>
        </p:nvSpPr>
        <p:spPr/>
        <p:txBody>
          <a:bodyPr/>
          <a:lstStyle/>
          <a:p>
            <a:fld id="{46999DBE-4DCA-FC4C-B29C-183524C55333}" type="slidenum">
              <a:rPr lang="en-US" smtClean="0"/>
              <a:t>6</a:t>
            </a:fld>
            <a:endParaRPr lang="en-US"/>
          </a:p>
        </p:txBody>
      </p:sp>
    </p:spTree>
    <p:extLst>
      <p:ext uri="{BB962C8B-B14F-4D97-AF65-F5344CB8AC3E}">
        <p14:creationId xmlns:p14="http://schemas.microsoft.com/office/powerpoint/2010/main" val="72234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7</a:t>
            </a:fld>
            <a:endParaRPr lang="en-US"/>
          </a:p>
        </p:txBody>
      </p:sp>
    </p:spTree>
    <p:extLst>
      <p:ext uri="{BB962C8B-B14F-4D97-AF65-F5344CB8AC3E}">
        <p14:creationId xmlns:p14="http://schemas.microsoft.com/office/powerpoint/2010/main" val="222194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999DBE-4DCA-FC4C-B29C-183524C55333}" type="slidenum">
              <a:rPr lang="en-US" smtClean="0"/>
              <a:t>8</a:t>
            </a:fld>
            <a:endParaRPr lang="en-US"/>
          </a:p>
        </p:txBody>
      </p:sp>
    </p:spTree>
    <p:extLst>
      <p:ext uri="{BB962C8B-B14F-4D97-AF65-F5344CB8AC3E}">
        <p14:creationId xmlns:p14="http://schemas.microsoft.com/office/powerpoint/2010/main" val="40020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carrels</a:t>
            </a:r>
            <a:endParaRPr lang="en-US" dirty="0"/>
          </a:p>
        </p:txBody>
      </p:sp>
      <p:sp>
        <p:nvSpPr>
          <p:cNvPr id="4" name="Slide Number Placeholder 3"/>
          <p:cNvSpPr>
            <a:spLocks noGrp="1"/>
          </p:cNvSpPr>
          <p:nvPr>
            <p:ph type="sldNum" sz="quarter" idx="10"/>
          </p:nvPr>
        </p:nvSpPr>
        <p:spPr/>
        <p:txBody>
          <a:bodyPr/>
          <a:lstStyle/>
          <a:p>
            <a:fld id="{46999DBE-4DCA-FC4C-B29C-183524C55333}" type="slidenum">
              <a:rPr lang="en-US" smtClean="0"/>
              <a:t>9</a:t>
            </a:fld>
            <a:endParaRPr lang="en-US"/>
          </a:p>
        </p:txBody>
      </p:sp>
    </p:spTree>
    <p:extLst>
      <p:ext uri="{BB962C8B-B14F-4D97-AF65-F5344CB8AC3E}">
        <p14:creationId xmlns:p14="http://schemas.microsoft.com/office/powerpoint/2010/main" val="1239042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1E163F34-9DBA-494A-BF12-C027805300CA}" type="datetimeFigureOut">
              <a:rPr lang="en-US" smtClean="0"/>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540A98DD-ABAE-D64F-A4E2-314A4A6B9B5E}" type="slidenum">
              <a:rPr lang="en-US" smtClean="0"/>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63F34-9DBA-494A-BF12-C027805300CA}" type="datetimeFigureOut">
              <a:rPr lang="en-US" smtClean="0"/>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98DD-ABAE-D64F-A4E2-314A4A6B9B5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63F34-9DBA-494A-BF12-C027805300CA}" type="datetimeFigureOut">
              <a:rPr lang="en-US" smtClean="0"/>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98DD-ABAE-D64F-A4E2-314A4A6B9B5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1E163F34-9DBA-494A-BF12-C027805300CA}" type="datetimeFigureOut">
              <a:rPr lang="en-US" smtClean="0"/>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98DD-ABAE-D64F-A4E2-314A4A6B9B5E}" type="slidenum">
              <a:rPr lang="en-US" smtClean="0"/>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1E163F34-9DBA-494A-BF12-C027805300CA}" type="datetimeFigureOut">
              <a:rPr lang="en-US" smtClean="0"/>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98DD-ABAE-D64F-A4E2-314A4A6B9B5E}" type="slidenum">
              <a:rPr lang="en-US" smtClean="0"/>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163F34-9DBA-494A-BF12-C027805300CA}" type="datetimeFigureOut">
              <a:rPr lang="en-US" smtClean="0"/>
              <a:t>3/18/14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98DD-ABAE-D64F-A4E2-314A4A6B9B5E}" type="slidenum">
              <a:rPr lang="en-US" smtClean="0"/>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E163F34-9DBA-494A-BF12-C027805300CA}" type="datetimeFigureOut">
              <a:rPr lang="en-US" smtClean="0"/>
              <a:t>3/18/14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0A98DD-ABAE-D64F-A4E2-314A4A6B9B5E}" type="slidenum">
              <a:rPr lang="en-US" smtClean="0"/>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1E163F34-9DBA-494A-BF12-C027805300CA}" type="datetimeFigureOut">
              <a:rPr lang="en-US" smtClean="0"/>
              <a:t>3/18/14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0A98DD-ABAE-D64F-A4E2-314A4A6B9B5E}" type="slidenum">
              <a:rPr lang="en-US" smtClean="0"/>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63F34-9DBA-494A-BF12-C027805300CA}" type="datetimeFigureOut">
              <a:rPr lang="en-US" smtClean="0"/>
              <a:t>3/18/14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0A98DD-ABAE-D64F-A4E2-314A4A6B9B5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1E163F34-9DBA-494A-BF12-C027805300CA}" type="datetimeFigureOut">
              <a:rPr lang="en-US" smtClean="0"/>
              <a:t>3/18/14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98DD-ABAE-D64F-A4E2-314A4A6B9B5E}" type="slidenum">
              <a:rPr lang="en-US" smtClean="0"/>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1E163F34-9DBA-494A-BF12-C027805300CA}" type="datetimeFigureOut">
              <a:rPr lang="en-US" smtClean="0"/>
              <a:t>3/18/14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98DD-ABAE-D64F-A4E2-314A4A6B9B5E}" type="slidenum">
              <a:rPr lang="en-US" smtClean="0"/>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1E163F34-9DBA-494A-BF12-C027805300CA}" type="datetimeFigureOut">
              <a:rPr lang="en-US" smtClean="0"/>
              <a:t>3/18/14</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540A98DD-ABAE-D64F-A4E2-314A4A6B9B5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4" Type="http://schemas.microsoft.com/office/2007/relationships/hdphoto" Target="../media/hdphoto1.wdp"/><Relationship Id="rId5" Type="http://schemas.openxmlformats.org/officeDocument/2006/relationships/image" Target="../media/image35.jpeg"/><Relationship Id="rId6" Type="http://schemas.microsoft.com/office/2007/relationships/hdphoto" Target="../media/hdphoto2.wdp"/><Relationship Id="rId7" Type="http://schemas.openxmlformats.org/officeDocument/2006/relationships/image" Target="../media/image36.jp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g"/><Relationship Id="rId6" Type="http://schemas.openxmlformats.org/officeDocument/2006/relationships/image" Target="../media/image47.jpg"/><Relationship Id="rId7" Type="http://schemas.openxmlformats.org/officeDocument/2006/relationships/image" Target="../media/image48.jpg"/><Relationship Id="rId8" Type="http://schemas.openxmlformats.org/officeDocument/2006/relationships/image" Target="../media/image49.jp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85000" lnSpcReduction="10000"/>
          </a:bodyPr>
          <a:lstStyle/>
          <a:p>
            <a:r>
              <a:rPr lang="en-US" dirty="0" smtClean="0"/>
              <a:t>Sue E. K. Otto</a:t>
            </a:r>
          </a:p>
          <a:p>
            <a:r>
              <a:rPr lang="en-US" dirty="0" smtClean="0"/>
              <a:t>Director, Language Media Center</a:t>
            </a:r>
          </a:p>
          <a:p>
            <a:r>
              <a:rPr lang="en-US" dirty="0" smtClean="0"/>
              <a:t>Co-Director, FLARE PhD Program in SLA</a:t>
            </a:r>
          </a:p>
          <a:p>
            <a:r>
              <a:rPr lang="en-US" dirty="0" smtClean="0"/>
              <a:t>The University of Iowa</a:t>
            </a:r>
          </a:p>
          <a:p>
            <a:endParaRPr lang="en-US" dirty="0"/>
          </a:p>
        </p:txBody>
      </p:sp>
      <p:sp>
        <p:nvSpPr>
          <p:cNvPr id="2" name="Title 1"/>
          <p:cNvSpPr>
            <a:spLocks noGrp="1"/>
          </p:cNvSpPr>
          <p:nvPr>
            <p:ph type="title"/>
          </p:nvPr>
        </p:nvSpPr>
        <p:spPr/>
        <p:txBody>
          <a:bodyPr>
            <a:normAutofit fontScale="90000"/>
          </a:bodyPr>
          <a:lstStyle/>
          <a:p>
            <a:r>
              <a:rPr lang="en-US" dirty="0" smtClean="0"/>
              <a:t>Transformation from Language Labs to Learning Spaces</a:t>
            </a:r>
            <a:endParaRPr lang="en-US" dirty="0"/>
          </a:p>
        </p:txBody>
      </p:sp>
    </p:spTree>
    <p:extLst>
      <p:ext uri="{BB962C8B-B14F-4D97-AF65-F5344CB8AC3E}">
        <p14:creationId xmlns:p14="http://schemas.microsoft.com/office/powerpoint/2010/main" val="38460729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 Rooms</a:t>
            </a:r>
            <a:endParaRPr lang="en-US" dirty="0"/>
          </a:p>
        </p:txBody>
      </p:sp>
      <p:pic>
        <p:nvPicPr>
          <p:cNvPr id="4" name="Picture 3" descr="LMCGroupRoomSign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922" y="4396913"/>
            <a:ext cx="3142236" cy="2356677"/>
          </a:xfrm>
          <a:prstGeom prst="rect">
            <a:avLst/>
          </a:prstGeom>
        </p:spPr>
      </p:pic>
      <p:pic>
        <p:nvPicPr>
          <p:cNvPr id="3" name="Picture 2" descr="LMC120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54" y="1275647"/>
            <a:ext cx="5658632" cy="4243974"/>
          </a:xfrm>
          <a:prstGeom prst="rect">
            <a:avLst/>
          </a:prstGeom>
        </p:spPr>
      </p:pic>
      <p:sp>
        <p:nvSpPr>
          <p:cNvPr id="5" name="TextBox 4"/>
          <p:cNvSpPr txBox="1"/>
          <p:nvPr/>
        </p:nvSpPr>
        <p:spPr>
          <a:xfrm>
            <a:off x="6026325" y="1257592"/>
            <a:ext cx="2956120" cy="3139321"/>
          </a:xfrm>
          <a:prstGeom prst="rect">
            <a:avLst/>
          </a:prstGeom>
          <a:noFill/>
        </p:spPr>
        <p:txBody>
          <a:bodyPr wrap="none" rtlCol="0">
            <a:spAutoFit/>
          </a:bodyPr>
          <a:lstStyle/>
          <a:p>
            <a:r>
              <a:rPr lang="en-US" dirty="0" smtClean="0"/>
              <a:t>DVD player</a:t>
            </a:r>
          </a:p>
          <a:p>
            <a:r>
              <a:rPr lang="en-US" dirty="0" err="1" smtClean="0"/>
              <a:t>Multistandard</a:t>
            </a:r>
            <a:r>
              <a:rPr lang="en-US" dirty="0" smtClean="0"/>
              <a:t> VCR</a:t>
            </a:r>
          </a:p>
          <a:p>
            <a:r>
              <a:rPr lang="en-US" sz="1200" dirty="0" smtClean="0">
                <a:solidFill>
                  <a:schemeClr val="bg1">
                    <a:lumMod val="50000"/>
                  </a:schemeClr>
                </a:solidFill>
              </a:rPr>
              <a:t>Videodisc player</a:t>
            </a:r>
          </a:p>
          <a:p>
            <a:r>
              <a:rPr lang="en-US" dirty="0" smtClean="0"/>
              <a:t>Cable TV</a:t>
            </a:r>
          </a:p>
          <a:p>
            <a:r>
              <a:rPr lang="en-US" dirty="0" smtClean="0"/>
              <a:t>Computer</a:t>
            </a:r>
          </a:p>
          <a:p>
            <a:pPr algn="ctr">
              <a:spcBef>
                <a:spcPts val="600"/>
              </a:spcBef>
            </a:pPr>
            <a:r>
              <a:rPr lang="en-US" dirty="0" smtClean="0"/>
              <a:t>****</a:t>
            </a:r>
          </a:p>
          <a:p>
            <a:pPr algn="ctr"/>
            <a:r>
              <a:rPr lang="en-US" dirty="0" smtClean="0"/>
              <a:t>Video viewing</a:t>
            </a:r>
          </a:p>
          <a:p>
            <a:pPr algn="ctr"/>
            <a:r>
              <a:rPr lang="en-US" dirty="0" smtClean="0"/>
              <a:t>Group work</a:t>
            </a:r>
          </a:p>
          <a:p>
            <a:pPr algn="ctr"/>
            <a:r>
              <a:rPr lang="en-US" dirty="0" smtClean="0"/>
              <a:t>Conversation practice/testing</a:t>
            </a:r>
          </a:p>
          <a:p>
            <a:pPr algn="ctr"/>
            <a:r>
              <a:rPr lang="en-US" dirty="0" smtClean="0"/>
              <a:t>Exams</a:t>
            </a:r>
          </a:p>
          <a:p>
            <a:pPr algn="ctr"/>
            <a:r>
              <a:rPr lang="en-US" dirty="0" smtClean="0"/>
              <a:t>Research data collection</a:t>
            </a:r>
            <a:endParaRPr lang="en-US" dirty="0"/>
          </a:p>
        </p:txBody>
      </p:sp>
    </p:spTree>
    <p:extLst>
      <p:ext uri="{BB962C8B-B14F-4D97-AF65-F5344CB8AC3E}">
        <p14:creationId xmlns:p14="http://schemas.microsoft.com/office/powerpoint/2010/main" val="1664719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Room with PlayStation 3</a:t>
            </a:r>
            <a:endParaRPr lang="en-US" dirty="0"/>
          </a:p>
        </p:txBody>
      </p:sp>
      <p:pic>
        <p:nvPicPr>
          <p:cNvPr id="4" name="Picture 3" descr="Okami2.JPG"/>
          <p:cNvPicPr>
            <a:picLocks noChangeAspect="1"/>
          </p:cNvPicPr>
          <p:nvPr/>
        </p:nvPicPr>
        <p:blipFill rotWithShape="1">
          <a:blip r:embed="rId3">
            <a:extLst>
              <a:ext uri="{28A0092B-C50C-407E-A947-70E740481C1C}">
                <a14:useLocalDpi xmlns:a14="http://schemas.microsoft.com/office/drawing/2010/main" val="0"/>
              </a:ext>
            </a:extLst>
          </a:blip>
          <a:srcRect r="23258"/>
          <a:stretch/>
        </p:blipFill>
        <p:spPr>
          <a:xfrm>
            <a:off x="1820563" y="3699671"/>
            <a:ext cx="3274995" cy="3200628"/>
          </a:xfrm>
          <a:prstGeom prst="rect">
            <a:avLst/>
          </a:prstGeom>
        </p:spPr>
      </p:pic>
      <p:pic>
        <p:nvPicPr>
          <p:cNvPr id="3" name="Picture 2" descr="OkamiOpeningScreen.JPG"/>
          <p:cNvPicPr>
            <a:picLocks noChangeAspect="1"/>
          </p:cNvPicPr>
          <p:nvPr/>
        </p:nvPicPr>
        <p:blipFill rotWithShape="1">
          <a:blip r:embed="rId4">
            <a:extLst>
              <a:ext uri="{28A0092B-C50C-407E-A947-70E740481C1C}">
                <a14:useLocalDpi xmlns:a14="http://schemas.microsoft.com/office/drawing/2010/main" val="0"/>
              </a:ext>
            </a:extLst>
          </a:blip>
          <a:srcRect r="22783"/>
          <a:stretch/>
        </p:blipFill>
        <p:spPr>
          <a:xfrm>
            <a:off x="228454" y="1341536"/>
            <a:ext cx="3434920" cy="3336300"/>
          </a:xfrm>
          <a:prstGeom prst="rect">
            <a:avLst/>
          </a:prstGeom>
        </p:spPr>
      </p:pic>
      <p:pic>
        <p:nvPicPr>
          <p:cNvPr id="7" name="Picture 6" descr="LMCPlayStation 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375" y="1606823"/>
            <a:ext cx="3385425" cy="2539069"/>
          </a:xfrm>
          <a:prstGeom prst="rect">
            <a:avLst/>
          </a:prstGeom>
        </p:spPr>
      </p:pic>
      <p:pic>
        <p:nvPicPr>
          <p:cNvPr id="8" name="Picture 7" descr="OkamiCov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4722" y="4339949"/>
            <a:ext cx="1726040" cy="2199556"/>
          </a:xfrm>
          <a:prstGeom prst="rect">
            <a:avLst/>
          </a:prstGeom>
        </p:spPr>
      </p:pic>
    </p:spTree>
    <p:extLst>
      <p:ext uri="{BB962C8B-B14F-4D97-AF65-F5344CB8AC3E}">
        <p14:creationId xmlns:p14="http://schemas.microsoft.com/office/powerpoint/2010/main" val="17262886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8591550" cy="923109"/>
          </a:xfrm>
        </p:spPr>
        <p:txBody>
          <a:bodyPr/>
          <a:lstStyle/>
          <a:p>
            <a:r>
              <a:rPr lang="en-US" dirty="0" smtClean="0"/>
              <a:t>April Fool’s 2006</a:t>
            </a:r>
            <a:endParaRPr lang="en-US" dirty="0"/>
          </a:p>
        </p:txBody>
      </p:sp>
      <p:pic>
        <p:nvPicPr>
          <p:cNvPr id="5" name="Picture 4" descr="AprilFoolsNewsletterAdj.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684" y="1151710"/>
            <a:ext cx="4220962" cy="5706290"/>
          </a:xfrm>
          <a:prstGeom prst="rect">
            <a:avLst/>
          </a:prstGeom>
        </p:spPr>
      </p:pic>
    </p:spTree>
    <p:extLst>
      <p:ext uri="{BB962C8B-B14F-4D97-AF65-F5344CB8AC3E}">
        <p14:creationId xmlns:p14="http://schemas.microsoft.com/office/powerpoint/2010/main" val="1126109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Multimedia Development Studio</a:t>
            </a:r>
            <a:endParaRPr lang="en-US" dirty="0"/>
          </a:p>
        </p:txBody>
      </p:sp>
      <p:pic>
        <p:nvPicPr>
          <p:cNvPr id="3" name="Picture 2" descr="MultimediaDevelopmentStud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97" y="2190272"/>
            <a:ext cx="8479448" cy="3179793"/>
          </a:xfrm>
          <a:prstGeom prst="rect">
            <a:avLst/>
          </a:prstGeom>
        </p:spPr>
      </p:pic>
    </p:spTree>
    <p:extLst>
      <p:ext uri="{BB962C8B-B14F-4D97-AF65-F5344CB8AC3E}">
        <p14:creationId xmlns:p14="http://schemas.microsoft.com/office/powerpoint/2010/main" val="5680177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Assignment Classroom</a:t>
            </a:r>
            <a:endParaRPr lang="en-US" dirty="0"/>
          </a:p>
        </p:txBody>
      </p:sp>
      <p:pic>
        <p:nvPicPr>
          <p:cNvPr id="4" name="Picture 3"/>
          <p:cNvPicPr>
            <a:picLocks noChangeAspect="1"/>
          </p:cNvPicPr>
          <p:nvPr/>
        </p:nvPicPr>
        <p:blipFill>
          <a:blip r:embed="rId3"/>
          <a:stretch>
            <a:fillRect/>
          </a:stretch>
        </p:blipFill>
        <p:spPr>
          <a:xfrm>
            <a:off x="457200" y="1641147"/>
            <a:ext cx="3999440" cy="2631631"/>
          </a:xfrm>
          <a:prstGeom prst="rect">
            <a:avLst/>
          </a:prstGeom>
        </p:spPr>
      </p:pic>
      <p:pic>
        <p:nvPicPr>
          <p:cNvPr id="5" name="Picture 4"/>
          <p:cNvPicPr>
            <a:picLocks noChangeAspect="1"/>
          </p:cNvPicPr>
          <p:nvPr/>
        </p:nvPicPr>
        <p:blipFill rotWithShape="1">
          <a:blip r:embed="rId4"/>
          <a:srcRect b="2139"/>
          <a:stretch/>
        </p:blipFill>
        <p:spPr>
          <a:xfrm>
            <a:off x="4601739" y="1641147"/>
            <a:ext cx="3893485" cy="2583324"/>
          </a:xfrm>
          <a:prstGeom prst="rect">
            <a:avLst/>
          </a:prstGeom>
        </p:spPr>
      </p:pic>
      <p:pic>
        <p:nvPicPr>
          <p:cNvPr id="6" name="Picture 5"/>
          <p:cNvPicPr>
            <a:picLocks noChangeAspect="1"/>
          </p:cNvPicPr>
          <p:nvPr/>
        </p:nvPicPr>
        <p:blipFill>
          <a:blip r:embed="rId5"/>
          <a:stretch>
            <a:fillRect/>
          </a:stretch>
        </p:blipFill>
        <p:spPr>
          <a:xfrm>
            <a:off x="4791047" y="4359550"/>
            <a:ext cx="1694802" cy="2314057"/>
          </a:xfrm>
          <a:prstGeom prst="rect">
            <a:avLst/>
          </a:prstGeom>
        </p:spPr>
      </p:pic>
      <p:pic>
        <p:nvPicPr>
          <p:cNvPr id="7" name="Picture 6"/>
          <p:cNvPicPr>
            <a:picLocks noChangeAspect="1"/>
          </p:cNvPicPr>
          <p:nvPr/>
        </p:nvPicPr>
        <p:blipFill>
          <a:blip r:embed="rId6"/>
          <a:stretch>
            <a:fillRect/>
          </a:stretch>
        </p:blipFill>
        <p:spPr>
          <a:xfrm>
            <a:off x="821761" y="4359550"/>
            <a:ext cx="3453458" cy="2276930"/>
          </a:xfrm>
          <a:prstGeom prst="rect">
            <a:avLst/>
          </a:prstGeom>
        </p:spPr>
      </p:pic>
    </p:spTree>
    <p:extLst>
      <p:ext uri="{BB962C8B-B14F-4D97-AF65-F5344CB8AC3E}">
        <p14:creationId xmlns:p14="http://schemas.microsoft.com/office/powerpoint/2010/main" val="24239559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Classroom</a:t>
            </a:r>
            <a:endParaRPr lang="en-US" dirty="0"/>
          </a:p>
        </p:txBody>
      </p:sp>
      <p:pic>
        <p:nvPicPr>
          <p:cNvPr id="3" name="Picture 2"/>
          <p:cNvPicPr>
            <a:picLocks noChangeAspect="1"/>
          </p:cNvPicPr>
          <p:nvPr/>
        </p:nvPicPr>
        <p:blipFill>
          <a:blip r:embed="rId3"/>
          <a:stretch>
            <a:fillRect/>
          </a:stretch>
        </p:blipFill>
        <p:spPr>
          <a:xfrm>
            <a:off x="1632787" y="1506561"/>
            <a:ext cx="6269642" cy="4702232"/>
          </a:xfrm>
          <a:prstGeom prst="rect">
            <a:avLst/>
          </a:prstGeom>
        </p:spPr>
      </p:pic>
    </p:spTree>
    <p:extLst>
      <p:ext uri="{BB962C8B-B14F-4D97-AF65-F5344CB8AC3E}">
        <p14:creationId xmlns:p14="http://schemas.microsoft.com/office/powerpoint/2010/main" val="22628056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755" y="802529"/>
            <a:ext cx="7020490" cy="1143000"/>
          </a:xfrm>
        </p:spPr>
        <p:txBody>
          <a:bodyPr/>
          <a:lstStyle/>
          <a:p>
            <a:r>
              <a:rPr lang="en-US" dirty="0" smtClean="0"/>
              <a:t>Now to look toward the future…</a:t>
            </a:r>
            <a:endParaRPr lang="en-US" dirty="0"/>
          </a:p>
        </p:txBody>
      </p:sp>
      <p:pic>
        <p:nvPicPr>
          <p:cNvPr id="5" name="Picture 4"/>
          <p:cNvPicPr>
            <a:picLocks noChangeAspect="1"/>
          </p:cNvPicPr>
          <p:nvPr/>
        </p:nvPicPr>
        <p:blipFill>
          <a:blip r:embed="rId3"/>
          <a:stretch>
            <a:fillRect/>
          </a:stretch>
        </p:blipFill>
        <p:spPr>
          <a:xfrm>
            <a:off x="3018285" y="2489829"/>
            <a:ext cx="3107431" cy="3942553"/>
          </a:xfrm>
          <a:prstGeom prst="rect">
            <a:avLst/>
          </a:prstGeom>
        </p:spPr>
      </p:pic>
    </p:spTree>
    <p:extLst>
      <p:ext uri="{BB962C8B-B14F-4D97-AF65-F5344CB8AC3E}">
        <p14:creationId xmlns:p14="http://schemas.microsoft.com/office/powerpoint/2010/main" val="8518743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trends and factors</a:t>
            </a:r>
            <a:endParaRPr lang="en-US" dirty="0"/>
          </a:p>
        </p:txBody>
      </p:sp>
      <p:sp>
        <p:nvSpPr>
          <p:cNvPr id="3" name="Content Placeholder 2"/>
          <p:cNvSpPr>
            <a:spLocks noGrp="1"/>
          </p:cNvSpPr>
          <p:nvPr>
            <p:ph sz="quarter" idx="13"/>
          </p:nvPr>
        </p:nvSpPr>
        <p:spPr>
          <a:xfrm>
            <a:off x="447853" y="1432551"/>
            <a:ext cx="8595360" cy="4937760"/>
          </a:xfrm>
        </p:spPr>
        <p:txBody>
          <a:bodyPr>
            <a:normAutofit/>
          </a:bodyPr>
          <a:lstStyle/>
          <a:p>
            <a:r>
              <a:rPr lang="en-US" sz="3200" dirty="0" smtClean="0"/>
              <a:t>Education reform</a:t>
            </a:r>
          </a:p>
          <a:p>
            <a:pPr lvl="1"/>
            <a:r>
              <a:rPr lang="en-US" sz="2400" dirty="0" smtClean="0"/>
              <a:t>Student-centered, (inter)active instruction</a:t>
            </a:r>
          </a:p>
          <a:p>
            <a:pPr lvl="1"/>
            <a:r>
              <a:rPr lang="en-US" sz="2400" dirty="0" smtClean="0"/>
              <a:t>Collaborative activities/tasks</a:t>
            </a:r>
          </a:p>
          <a:p>
            <a:pPr lvl="1"/>
            <a:r>
              <a:rPr lang="en-US" sz="2400" dirty="0" smtClean="0"/>
              <a:t>Interactive instruction, exploration</a:t>
            </a:r>
          </a:p>
          <a:p>
            <a:pPr lvl="1"/>
            <a:r>
              <a:rPr lang="en-US" sz="2400" dirty="0" smtClean="0"/>
              <a:t>Performance-based assessment</a:t>
            </a:r>
          </a:p>
          <a:p>
            <a:r>
              <a:rPr lang="en-US" sz="3200" dirty="0" smtClean="0"/>
              <a:t>New literacies</a:t>
            </a:r>
            <a:r>
              <a:rPr lang="en-US" sz="3600" dirty="0" smtClean="0"/>
              <a:t/>
            </a:r>
            <a:br>
              <a:rPr lang="en-US" sz="3600" dirty="0" smtClean="0"/>
            </a:br>
            <a:r>
              <a:rPr lang="en-US" dirty="0" smtClean="0"/>
              <a:t>  </a:t>
            </a:r>
            <a:r>
              <a:rPr lang="en-US" dirty="0" smtClean="0">
                <a:solidFill>
                  <a:schemeClr val="accent3"/>
                </a:solidFill>
              </a:rPr>
              <a:t> </a:t>
            </a:r>
            <a:r>
              <a:rPr lang="en-US" sz="2400" dirty="0" smtClean="0">
                <a:solidFill>
                  <a:schemeClr val="accent3"/>
                </a:solidFill>
              </a:rPr>
              <a:t>(needs of digital natives, global citizens)</a:t>
            </a:r>
          </a:p>
          <a:p>
            <a:r>
              <a:rPr lang="en-US" sz="3200" dirty="0" smtClean="0"/>
              <a:t>Approaches to 2</a:t>
            </a:r>
            <a:r>
              <a:rPr lang="en-US" sz="3200" baseline="30000" dirty="0" smtClean="0"/>
              <a:t>nd</a:t>
            </a:r>
            <a:r>
              <a:rPr lang="en-US" sz="3200" dirty="0" smtClean="0"/>
              <a:t> language teaching/learning</a:t>
            </a:r>
            <a:r>
              <a:rPr lang="en-US" dirty="0" smtClean="0"/>
              <a:t/>
            </a:r>
            <a:br>
              <a:rPr lang="en-US" dirty="0" smtClean="0"/>
            </a:br>
            <a:r>
              <a:rPr lang="en-US" dirty="0" smtClean="0"/>
              <a:t>  </a:t>
            </a:r>
            <a:r>
              <a:rPr lang="en-US" dirty="0" smtClean="0">
                <a:solidFill>
                  <a:schemeClr val="accent3"/>
                </a:solidFill>
              </a:rPr>
              <a:t> </a:t>
            </a:r>
            <a:r>
              <a:rPr lang="en-US" sz="2400" dirty="0" smtClean="0">
                <a:solidFill>
                  <a:schemeClr val="accent3"/>
                </a:solidFill>
              </a:rPr>
              <a:t>(cognitive/psycholinguistic             sociocultural)</a:t>
            </a:r>
          </a:p>
          <a:p>
            <a:endParaRPr lang="en-US" dirty="0"/>
          </a:p>
        </p:txBody>
      </p:sp>
      <p:cxnSp>
        <p:nvCxnSpPr>
          <p:cNvPr id="5" name="Straight Arrow Connector 4"/>
          <p:cNvCxnSpPr/>
          <p:nvPr/>
        </p:nvCxnSpPr>
        <p:spPr>
          <a:xfrm>
            <a:off x="4511856" y="5466673"/>
            <a:ext cx="757234" cy="0"/>
          </a:xfrm>
          <a:prstGeom prst="straightConnector1">
            <a:avLst/>
          </a:prstGeom>
          <a:ln>
            <a:solidFill>
              <a:schemeClr val="accent3"/>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410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Technology-Rich Learning Spaces</a:t>
            </a:r>
            <a:endParaRPr lang="en-US" dirty="0"/>
          </a:p>
        </p:txBody>
      </p:sp>
      <p:sp>
        <p:nvSpPr>
          <p:cNvPr id="4" name="Content Placeholder 3"/>
          <p:cNvSpPr>
            <a:spLocks noGrp="1"/>
          </p:cNvSpPr>
          <p:nvPr>
            <p:ph sz="quarter" idx="13"/>
          </p:nvPr>
        </p:nvSpPr>
        <p:spPr>
          <a:xfrm>
            <a:off x="361086" y="1328654"/>
            <a:ext cx="8595360" cy="4937760"/>
          </a:xfrm>
        </p:spPr>
        <p:txBody>
          <a:bodyPr>
            <a:normAutofit/>
          </a:bodyPr>
          <a:lstStyle/>
          <a:p>
            <a:pPr>
              <a:spcBef>
                <a:spcPts val="1400"/>
              </a:spcBef>
            </a:pPr>
            <a:r>
              <a:rPr lang="en-US" sz="2800" dirty="0" smtClean="0"/>
              <a:t>Computer </a:t>
            </a:r>
            <a:r>
              <a:rPr lang="en-US" sz="2800" dirty="0" smtClean="0"/>
              <a:t>workstations</a:t>
            </a:r>
            <a:endParaRPr lang="en-US" sz="2800" dirty="0" smtClean="0"/>
          </a:p>
          <a:p>
            <a:pPr>
              <a:spcBef>
                <a:spcPts val="1400"/>
              </a:spcBef>
            </a:pPr>
            <a:r>
              <a:rPr lang="en-US" sz="2800" dirty="0" smtClean="0"/>
              <a:t>Work areas for </a:t>
            </a:r>
            <a:r>
              <a:rPr lang="en-US" sz="2800" dirty="0"/>
              <a:t>mobile </a:t>
            </a:r>
            <a:r>
              <a:rPr lang="en-US" sz="2800" dirty="0" smtClean="0"/>
              <a:t>devices</a:t>
            </a:r>
          </a:p>
          <a:p>
            <a:pPr>
              <a:spcBef>
                <a:spcPts val="1400"/>
              </a:spcBef>
            </a:pPr>
            <a:r>
              <a:rPr lang="en-US" sz="2800" dirty="0" smtClean="0"/>
              <a:t>Collaborative learning/meeting spaces </a:t>
            </a:r>
          </a:p>
          <a:p>
            <a:pPr>
              <a:spcBef>
                <a:spcPts val="1400"/>
              </a:spcBef>
            </a:pPr>
            <a:r>
              <a:rPr lang="en-US" sz="2800" dirty="0" smtClean="0"/>
              <a:t>Private study areas</a:t>
            </a:r>
          </a:p>
          <a:p>
            <a:pPr>
              <a:spcBef>
                <a:spcPts val="1400"/>
              </a:spcBef>
            </a:pPr>
            <a:r>
              <a:rPr lang="en-US" sz="2800" dirty="0" smtClean="0"/>
              <a:t>Classroom and tutorial spaces</a:t>
            </a:r>
            <a:endParaRPr lang="en-US" sz="2800" dirty="0"/>
          </a:p>
          <a:p>
            <a:pPr>
              <a:spcBef>
                <a:spcPts val="1400"/>
              </a:spcBef>
            </a:pPr>
            <a:r>
              <a:rPr lang="en-US" sz="2800" dirty="0"/>
              <a:t>Media viewing spaces</a:t>
            </a:r>
          </a:p>
          <a:p>
            <a:pPr>
              <a:spcBef>
                <a:spcPts val="1400"/>
              </a:spcBef>
            </a:pPr>
            <a:r>
              <a:rPr lang="en-US" sz="2800" dirty="0" smtClean="0"/>
              <a:t>Digital media production facilities (faculty, student)</a:t>
            </a:r>
          </a:p>
          <a:p>
            <a:pPr>
              <a:spcBef>
                <a:spcPts val="1400"/>
              </a:spcBef>
            </a:pPr>
            <a:r>
              <a:rPr lang="en-US" sz="2800" dirty="0" smtClean="0"/>
              <a:t>Soft seating/relaxation for social networking</a:t>
            </a:r>
          </a:p>
          <a:p>
            <a:endParaRPr lang="en-US" dirty="0" smtClean="0"/>
          </a:p>
          <a:p>
            <a:endParaRPr lang="en-US" dirty="0" smtClean="0"/>
          </a:p>
          <a:p>
            <a:endParaRPr lang="en-US" dirty="0"/>
          </a:p>
        </p:txBody>
      </p:sp>
    </p:spTree>
    <p:extLst>
      <p:ext uri="{BB962C8B-B14F-4D97-AF65-F5344CB8AC3E}">
        <p14:creationId xmlns:p14="http://schemas.microsoft.com/office/powerpoint/2010/main" val="2685085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Iowa Learning </a:t>
            </a:r>
            <a:r>
              <a:rPr lang="en-US" dirty="0" smtClean="0"/>
              <a:t>Commons</a:t>
            </a:r>
            <a:endParaRPr lang="en-US" dirty="0"/>
          </a:p>
        </p:txBody>
      </p:sp>
      <p:pic>
        <p:nvPicPr>
          <p:cNvPr id="3" name="Picture 2"/>
          <p:cNvPicPr>
            <a:picLocks noChangeAspect="1"/>
          </p:cNvPicPr>
          <p:nvPr/>
        </p:nvPicPr>
        <p:blipFill>
          <a:blip r:embed="rId3"/>
          <a:stretch>
            <a:fillRect/>
          </a:stretch>
        </p:blipFill>
        <p:spPr>
          <a:xfrm>
            <a:off x="387491" y="1804850"/>
            <a:ext cx="8369018" cy="4401266"/>
          </a:xfrm>
          <a:prstGeom prst="rect">
            <a:avLst/>
          </a:prstGeom>
        </p:spPr>
      </p:pic>
    </p:spTree>
    <p:extLst>
      <p:ext uri="{BB962C8B-B14F-4D97-AF65-F5344CB8AC3E}">
        <p14:creationId xmlns:p14="http://schemas.microsoft.com/office/powerpoint/2010/main" val="29716146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Language Media Center</a:t>
            </a:r>
            <a:br>
              <a:rPr lang="en-US" dirty="0" smtClean="0"/>
            </a:br>
            <a:r>
              <a:rPr lang="en-US" sz="4000" dirty="0" smtClean="0"/>
              <a:t>(since 1994)</a:t>
            </a:r>
            <a:endParaRPr lang="en-US" sz="4000" dirty="0"/>
          </a:p>
        </p:txBody>
      </p:sp>
      <p:pic>
        <p:nvPicPr>
          <p:cNvPr id="3" name="Picture 2" descr="GroundFloorP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88" y="1946642"/>
            <a:ext cx="7621392" cy="4001230"/>
          </a:xfrm>
          <a:prstGeom prst="rect">
            <a:avLst/>
          </a:prstGeom>
        </p:spPr>
      </p:pic>
      <p:pic>
        <p:nvPicPr>
          <p:cNvPr id="5" name="Picture 4" descr="120-116PHFloorPl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30" y="1581482"/>
            <a:ext cx="8631585" cy="4531582"/>
          </a:xfrm>
          <a:prstGeom prst="rect">
            <a:avLst/>
          </a:prstGeom>
        </p:spPr>
      </p:pic>
      <p:pic>
        <p:nvPicPr>
          <p:cNvPr id="6" name="Picture 5" descr="6thFloorP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98" y="2009715"/>
            <a:ext cx="8418317" cy="3495940"/>
          </a:xfrm>
          <a:prstGeom prst="rect">
            <a:avLst/>
          </a:prstGeom>
        </p:spPr>
      </p:pic>
    </p:spTree>
    <p:extLst>
      <p:ext uri="{BB962C8B-B14F-4D97-AF65-F5344CB8AC3E}">
        <p14:creationId xmlns:p14="http://schemas.microsoft.com/office/powerpoint/2010/main" val="2966757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Workstations</a:t>
            </a:r>
            <a:endParaRPr lang="en-US" dirty="0"/>
          </a:p>
        </p:txBody>
      </p:sp>
      <p:pic>
        <p:nvPicPr>
          <p:cNvPr id="3" name="Picture 2" descr="LibComputerWorkstationB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8" y="1417638"/>
            <a:ext cx="4236075" cy="3177057"/>
          </a:xfrm>
          <a:prstGeom prst="rect">
            <a:avLst/>
          </a:prstGeom>
        </p:spPr>
      </p:pic>
      <p:pic>
        <p:nvPicPr>
          <p:cNvPr id="4" name="Picture 3" descr="LibMultiplexCarrelsAdj.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475" y="3194195"/>
            <a:ext cx="4475789" cy="3353198"/>
          </a:xfrm>
          <a:prstGeom prst="rect">
            <a:avLst/>
          </a:prstGeom>
        </p:spPr>
      </p:pic>
    </p:spTree>
    <p:extLst>
      <p:ext uri="{BB962C8B-B14F-4D97-AF65-F5344CB8AC3E}">
        <p14:creationId xmlns:p14="http://schemas.microsoft.com/office/powerpoint/2010/main" val="38843986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Spaces</a:t>
            </a:r>
            <a:endParaRPr lang="en-US" dirty="0"/>
          </a:p>
        </p:txBody>
      </p:sp>
      <p:pic>
        <p:nvPicPr>
          <p:cNvPr id="3" name="Picture 2"/>
          <p:cNvPicPr>
            <a:picLocks noChangeAspect="1"/>
          </p:cNvPicPr>
          <p:nvPr/>
        </p:nvPicPr>
        <p:blipFill>
          <a:blip r:embed="rId3"/>
          <a:stretch>
            <a:fillRect/>
          </a:stretch>
        </p:blipFill>
        <p:spPr>
          <a:xfrm>
            <a:off x="4260885" y="3770403"/>
            <a:ext cx="4770714" cy="2852057"/>
          </a:xfrm>
          <a:prstGeom prst="rect">
            <a:avLst/>
          </a:prstGeom>
        </p:spPr>
      </p:pic>
      <p:pic>
        <p:nvPicPr>
          <p:cNvPr id="4" name="Picture 3" descr="01U-shapedTableStools&amp;FlatPan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70" y="1417638"/>
            <a:ext cx="3928154" cy="2946115"/>
          </a:xfrm>
          <a:prstGeom prst="rect">
            <a:avLst/>
          </a:prstGeom>
        </p:spPr>
      </p:pic>
    </p:spTree>
    <p:extLst>
      <p:ext uri="{BB962C8B-B14F-4D97-AF65-F5344CB8AC3E}">
        <p14:creationId xmlns:p14="http://schemas.microsoft.com/office/powerpoint/2010/main" val="10707402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bStudyTables.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2154" y="4335630"/>
            <a:ext cx="3257981" cy="2443486"/>
          </a:xfrm>
          <a:prstGeom prst="rect">
            <a:avLst/>
          </a:prstGeom>
        </p:spPr>
      </p:pic>
      <p:sp>
        <p:nvSpPr>
          <p:cNvPr id="2" name="Title 1"/>
          <p:cNvSpPr>
            <a:spLocks noGrp="1"/>
          </p:cNvSpPr>
          <p:nvPr>
            <p:ph type="title"/>
          </p:nvPr>
        </p:nvSpPr>
        <p:spPr/>
        <p:txBody>
          <a:bodyPr/>
          <a:lstStyle/>
          <a:p>
            <a:r>
              <a:rPr lang="en-US" dirty="0" smtClean="0"/>
              <a:t>Mobile Device Work Spaces</a:t>
            </a:r>
            <a:endParaRPr lang="en-US" dirty="0"/>
          </a:p>
        </p:txBody>
      </p:sp>
      <p:pic>
        <p:nvPicPr>
          <p:cNvPr id="3" name="Picture 2" descr="LibLaptopBar.JPG"/>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0433" y="1354685"/>
            <a:ext cx="4142880" cy="3107160"/>
          </a:xfrm>
          <a:prstGeom prst="rect">
            <a:avLst/>
          </a:prstGeom>
        </p:spPr>
      </p:pic>
      <p:pic>
        <p:nvPicPr>
          <p:cNvPr id="4" name="Picture 3" descr="VanessaInLibDuringSpringBreak.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0471" y="1417638"/>
            <a:ext cx="3573201" cy="4761990"/>
          </a:xfrm>
          <a:prstGeom prst="rect">
            <a:avLst/>
          </a:prstGeom>
        </p:spPr>
      </p:pic>
    </p:spTree>
    <p:extLst>
      <p:ext uri="{BB962C8B-B14F-4D97-AF65-F5344CB8AC3E}">
        <p14:creationId xmlns:p14="http://schemas.microsoft.com/office/powerpoint/2010/main" val="12073948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Seating</a:t>
            </a:r>
            <a:endParaRPr lang="en-US" dirty="0"/>
          </a:p>
        </p:txBody>
      </p:sp>
      <p:pic>
        <p:nvPicPr>
          <p:cNvPr id="3" name="Picture 2" descr="04OpenGroupSoftSea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32" y="1367502"/>
            <a:ext cx="4732716" cy="3549537"/>
          </a:xfrm>
          <a:prstGeom prst="rect">
            <a:avLst/>
          </a:prstGeom>
        </p:spPr>
      </p:pic>
      <p:pic>
        <p:nvPicPr>
          <p:cNvPr id="5" name="Picture 4" descr="11RenoMoveableLoungeChairs&amp;Hassock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761" y="3240147"/>
            <a:ext cx="4511856" cy="3383892"/>
          </a:xfrm>
          <a:prstGeom prst="rect">
            <a:avLst/>
          </a:prstGeom>
        </p:spPr>
      </p:pic>
    </p:spTree>
    <p:extLst>
      <p:ext uri="{BB962C8B-B14F-4D97-AF65-F5344CB8AC3E}">
        <p14:creationId xmlns:p14="http://schemas.microsoft.com/office/powerpoint/2010/main" val="39902663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Rooms Redesigned</a:t>
            </a:r>
            <a:endParaRPr lang="en-US" dirty="0"/>
          </a:p>
        </p:txBody>
      </p:sp>
      <p:pic>
        <p:nvPicPr>
          <p:cNvPr id="3" name="Picture 2" descr="LibGroupRo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811" y="3660142"/>
            <a:ext cx="3977234" cy="2982926"/>
          </a:xfrm>
          <a:prstGeom prst="rect">
            <a:avLst/>
          </a:prstGeom>
        </p:spPr>
      </p:pic>
      <p:pic>
        <p:nvPicPr>
          <p:cNvPr id="4" name="Picture 3" descr="LibGroupRm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12" y="4428818"/>
            <a:ext cx="3556503" cy="2277357"/>
          </a:xfrm>
          <a:prstGeom prst="rect">
            <a:avLst/>
          </a:prstGeom>
        </p:spPr>
      </p:pic>
      <p:pic>
        <p:nvPicPr>
          <p:cNvPr id="5" name="Picture 4" descr="LibReservationScre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727" y="1479097"/>
            <a:ext cx="2825385" cy="2119039"/>
          </a:xfrm>
          <a:prstGeom prst="rect">
            <a:avLst/>
          </a:prstGeom>
        </p:spPr>
      </p:pic>
      <p:pic>
        <p:nvPicPr>
          <p:cNvPr id="6" name="Picture 5" descr="LibGroupRoomsLongShotAdj.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66" y="1267756"/>
            <a:ext cx="4109870" cy="3082403"/>
          </a:xfrm>
          <a:prstGeom prst="rect">
            <a:avLst/>
          </a:prstGeom>
        </p:spPr>
      </p:pic>
    </p:spTree>
    <p:extLst>
      <p:ext uri="{BB962C8B-B14F-4D97-AF65-F5344CB8AC3E}">
        <p14:creationId xmlns:p14="http://schemas.microsoft.com/office/powerpoint/2010/main" val="42059910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for Thought Café</a:t>
            </a:r>
            <a:endParaRPr lang="en-US" dirty="0"/>
          </a:p>
        </p:txBody>
      </p:sp>
      <p:pic>
        <p:nvPicPr>
          <p:cNvPr id="4" name="Picture 3" descr="LibFoodForThou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898" y="1806451"/>
            <a:ext cx="5134100" cy="3850575"/>
          </a:xfrm>
          <a:prstGeom prst="rect">
            <a:avLst/>
          </a:prstGeom>
        </p:spPr>
      </p:pic>
    </p:spTree>
    <p:extLst>
      <p:ext uri="{BB962C8B-B14F-4D97-AF65-F5344CB8AC3E}">
        <p14:creationId xmlns:p14="http://schemas.microsoft.com/office/powerpoint/2010/main" val="2941313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TILE Classroom</a:t>
            </a:r>
            <a:endParaRPr lang="en-US" dirty="0"/>
          </a:p>
        </p:txBody>
      </p:sp>
      <p:pic>
        <p:nvPicPr>
          <p:cNvPr id="3" name="Picture 2"/>
          <p:cNvPicPr>
            <a:picLocks noChangeAspect="1"/>
          </p:cNvPicPr>
          <p:nvPr/>
        </p:nvPicPr>
        <p:blipFill>
          <a:blip r:embed="rId3"/>
          <a:stretch>
            <a:fillRect/>
          </a:stretch>
        </p:blipFill>
        <p:spPr>
          <a:xfrm>
            <a:off x="544263" y="1429977"/>
            <a:ext cx="3131480" cy="2093904"/>
          </a:xfrm>
          <a:prstGeom prst="rect">
            <a:avLst/>
          </a:prstGeom>
        </p:spPr>
      </p:pic>
      <p:pic>
        <p:nvPicPr>
          <p:cNvPr id="4" name="Picture 3"/>
          <p:cNvPicPr>
            <a:picLocks noChangeAspect="1"/>
          </p:cNvPicPr>
          <p:nvPr/>
        </p:nvPicPr>
        <p:blipFill rotWithShape="1">
          <a:blip r:embed="rId4"/>
          <a:srcRect l="1871" t="544" b="2436"/>
          <a:stretch/>
        </p:blipFill>
        <p:spPr>
          <a:xfrm>
            <a:off x="3807038" y="1486387"/>
            <a:ext cx="3066820" cy="2037494"/>
          </a:xfrm>
          <a:prstGeom prst="rect">
            <a:avLst/>
          </a:prstGeom>
        </p:spPr>
      </p:pic>
      <p:pic>
        <p:nvPicPr>
          <p:cNvPr id="7" name="Picture 6" descr="TILEGroupWor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436" y="3936325"/>
            <a:ext cx="3052602" cy="2458829"/>
          </a:xfrm>
          <a:prstGeom prst="rect">
            <a:avLst/>
          </a:prstGeom>
        </p:spPr>
      </p:pic>
      <p:pic>
        <p:nvPicPr>
          <p:cNvPr id="8" name="Picture 7" descr="TILEWhiteBoar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770" y="4078317"/>
            <a:ext cx="3744576" cy="2199938"/>
          </a:xfrm>
          <a:prstGeom prst="rect">
            <a:avLst/>
          </a:prstGeom>
        </p:spPr>
      </p:pic>
      <p:pic>
        <p:nvPicPr>
          <p:cNvPr id="9" name="Picture 8" descr="TILEScreen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701" y="1067923"/>
            <a:ext cx="1671110" cy="1295110"/>
          </a:xfrm>
          <a:prstGeom prst="rect">
            <a:avLst/>
          </a:prstGeom>
        </p:spPr>
      </p:pic>
      <p:pic>
        <p:nvPicPr>
          <p:cNvPr id="10" name="Picture 9" descr="TILEScreen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6700" y="2473969"/>
            <a:ext cx="1597702" cy="1198277"/>
          </a:xfrm>
          <a:prstGeom prst="rect">
            <a:avLst/>
          </a:prstGeom>
        </p:spPr>
      </p:pic>
    </p:spTree>
    <p:extLst>
      <p:ext uri="{BB962C8B-B14F-4D97-AF65-F5344CB8AC3E}">
        <p14:creationId xmlns:p14="http://schemas.microsoft.com/office/powerpoint/2010/main" val="31513678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68705"/>
          </a:xfrm>
        </p:spPr>
        <p:txBody>
          <a:bodyPr>
            <a:normAutofit/>
          </a:bodyPr>
          <a:lstStyle/>
          <a:p>
            <a:r>
              <a:rPr lang="en-US" dirty="0" smtClean="0"/>
              <a:t>You can build it, </a:t>
            </a:r>
            <a:r>
              <a:rPr lang="en-US" dirty="0"/>
              <a:t>but they won’t come unless you have</a:t>
            </a:r>
            <a:r>
              <a:rPr lang="en-US" dirty="0" smtClean="0"/>
              <a:t>:</a:t>
            </a:r>
            <a:endParaRPr lang="en-US" dirty="0"/>
          </a:p>
        </p:txBody>
      </p:sp>
      <p:sp>
        <p:nvSpPr>
          <p:cNvPr id="3" name="Content Placeholder 2"/>
          <p:cNvSpPr>
            <a:spLocks noGrp="1"/>
          </p:cNvSpPr>
          <p:nvPr>
            <p:ph sz="quarter" idx="13"/>
          </p:nvPr>
        </p:nvSpPr>
        <p:spPr>
          <a:xfrm>
            <a:off x="457200" y="2009247"/>
            <a:ext cx="8229600" cy="4525963"/>
          </a:xfrm>
        </p:spPr>
        <p:txBody>
          <a:bodyPr>
            <a:normAutofit/>
          </a:bodyPr>
          <a:lstStyle/>
          <a:p>
            <a:r>
              <a:rPr lang="en-US" sz="3200" dirty="0" smtClean="0"/>
              <a:t>Committed, innovative, tech-savvy faculty</a:t>
            </a:r>
          </a:p>
          <a:p>
            <a:r>
              <a:rPr lang="en-US" sz="3200" dirty="0" smtClean="0"/>
              <a:t>Support personnel to provide:</a:t>
            </a:r>
          </a:p>
          <a:p>
            <a:pPr lvl="1"/>
            <a:r>
              <a:rPr lang="en-US" sz="2800" dirty="0" smtClean="0"/>
              <a:t>Consulting and training </a:t>
            </a:r>
            <a:r>
              <a:rPr lang="en-US" dirty="0" smtClean="0"/>
              <a:t/>
            </a:r>
            <a:br>
              <a:rPr lang="en-US" dirty="0" smtClean="0"/>
            </a:br>
            <a:r>
              <a:rPr lang="en-US" sz="2400" dirty="0" smtClean="0">
                <a:solidFill>
                  <a:schemeClr val="accent3"/>
                </a:solidFill>
              </a:rPr>
              <a:t>(focused on technology and language learning/teaching)</a:t>
            </a:r>
          </a:p>
          <a:p>
            <a:pPr lvl="1"/>
            <a:r>
              <a:rPr lang="en-US" sz="2800" dirty="0" smtClean="0"/>
              <a:t>Development assistance</a:t>
            </a:r>
            <a:endParaRPr lang="en-US" sz="2800" dirty="0" smtClean="0"/>
          </a:p>
          <a:p>
            <a:pPr lvl="1"/>
            <a:r>
              <a:rPr lang="en-US" sz="2800" dirty="0" smtClean="0"/>
              <a:t>Oversight and renewal of tech infrastructure</a:t>
            </a:r>
          </a:p>
          <a:p>
            <a:pPr lvl="1"/>
            <a:r>
              <a:rPr lang="en-US" sz="2800" dirty="0"/>
              <a:t>T</a:t>
            </a:r>
            <a:r>
              <a:rPr lang="en-US" sz="2800" dirty="0" smtClean="0"/>
              <a:t>roubleshooting and help for users on site</a:t>
            </a:r>
          </a:p>
          <a:p>
            <a:r>
              <a:rPr lang="en-US" sz="3200" dirty="0" smtClean="0"/>
              <a:t>Resources to support continued innovation</a:t>
            </a:r>
            <a:endParaRPr lang="en-US" sz="3200" dirty="0"/>
          </a:p>
        </p:txBody>
      </p:sp>
      <p:sp>
        <p:nvSpPr>
          <p:cNvPr id="4" name="TextBox 3"/>
          <p:cNvSpPr txBox="1"/>
          <p:nvPr/>
        </p:nvSpPr>
        <p:spPr>
          <a:xfrm>
            <a:off x="765641" y="1183264"/>
            <a:ext cx="184666" cy="707886"/>
          </a:xfrm>
          <a:prstGeom prst="rect">
            <a:avLst/>
          </a:prstGeom>
          <a:noFill/>
        </p:spPr>
        <p:txBody>
          <a:bodyPr wrap="none" rtlCol="0">
            <a:spAutoFit/>
          </a:bodyPr>
          <a:lstStyle/>
          <a:p>
            <a:endParaRPr lang="en-US" sz="4000" dirty="0"/>
          </a:p>
        </p:txBody>
      </p:sp>
    </p:spTree>
    <p:extLst>
      <p:ext uri="{BB962C8B-B14F-4D97-AF65-F5344CB8AC3E}">
        <p14:creationId xmlns:p14="http://schemas.microsoft.com/office/powerpoint/2010/main" val="3984178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415" y="2562282"/>
            <a:ext cx="8229600" cy="1143000"/>
          </a:xfrm>
        </p:spPr>
        <p:txBody>
          <a:bodyPr/>
          <a:lstStyle/>
          <a:p>
            <a:pPr algn="ctr"/>
            <a:r>
              <a:rPr lang="en-US" dirty="0" smtClean="0"/>
              <a:t>Questions or comments?</a:t>
            </a:r>
            <a:endParaRPr lang="en-US" dirty="0"/>
          </a:p>
        </p:txBody>
      </p:sp>
    </p:spTree>
    <p:extLst>
      <p:ext uri="{BB962C8B-B14F-4D97-AF65-F5344CB8AC3E}">
        <p14:creationId xmlns:p14="http://schemas.microsoft.com/office/powerpoint/2010/main" val="6425079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Sanako</a:t>
            </a:r>
            <a:r>
              <a:rPr lang="en-US" dirty="0" smtClean="0"/>
              <a:t> Lab 100</a:t>
            </a:r>
            <a:endParaRPr lang="en-US" dirty="0"/>
          </a:p>
        </p:txBody>
      </p:sp>
      <p:pic>
        <p:nvPicPr>
          <p:cNvPr id="3" name="Picture 2" descr="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05" y="1417638"/>
            <a:ext cx="4217679" cy="3163259"/>
          </a:xfrm>
          <a:prstGeom prst="rect">
            <a:avLst/>
          </a:prstGeom>
        </p:spPr>
      </p:pic>
      <p:pic>
        <p:nvPicPr>
          <p:cNvPr id="4" name="Picture 3" descr="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648" y="3280533"/>
            <a:ext cx="4103382" cy="3077537"/>
          </a:xfrm>
          <a:prstGeom prst="rect">
            <a:avLst/>
          </a:prstGeom>
        </p:spPr>
      </p:pic>
    </p:spTree>
    <p:extLst>
      <p:ext uri="{BB962C8B-B14F-4D97-AF65-F5344CB8AC3E}">
        <p14:creationId xmlns:p14="http://schemas.microsoft.com/office/powerpoint/2010/main" val="10686412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Language Lab</a:t>
            </a:r>
            <a:endParaRPr lang="en-US" dirty="0"/>
          </a:p>
        </p:txBody>
      </p:sp>
      <p:pic>
        <p:nvPicPr>
          <p:cNvPr id="3" name="Picture 2"/>
          <p:cNvPicPr>
            <a:picLocks noChangeAspect="1"/>
          </p:cNvPicPr>
          <p:nvPr/>
        </p:nvPicPr>
        <p:blipFill>
          <a:blip r:embed="rId3"/>
          <a:stretch>
            <a:fillRect/>
          </a:stretch>
        </p:blipFill>
        <p:spPr>
          <a:xfrm>
            <a:off x="758981" y="1283535"/>
            <a:ext cx="7365513" cy="5415406"/>
          </a:xfrm>
          <a:prstGeom prst="rect">
            <a:avLst/>
          </a:prstGeom>
        </p:spPr>
      </p:pic>
    </p:spTree>
    <p:extLst>
      <p:ext uri="{BB962C8B-B14F-4D97-AF65-F5344CB8AC3E}">
        <p14:creationId xmlns:p14="http://schemas.microsoft.com/office/powerpoint/2010/main" val="42101795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Media Center</a:t>
            </a:r>
            <a:endParaRPr lang="en-US" dirty="0"/>
          </a:p>
        </p:txBody>
      </p:sp>
      <p:pic>
        <p:nvPicPr>
          <p:cNvPr id="3" name="Picture 2" descr="LMCFloorplanNewLab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08" y="1360632"/>
            <a:ext cx="8237192" cy="5434259"/>
          </a:xfrm>
          <a:prstGeom prst="rect">
            <a:avLst/>
          </a:prstGeom>
        </p:spPr>
      </p:pic>
    </p:spTree>
    <p:extLst>
      <p:ext uri="{BB962C8B-B14F-4D97-AF65-F5344CB8AC3E}">
        <p14:creationId xmlns:p14="http://schemas.microsoft.com/office/powerpoint/2010/main" val="24165775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 Computer Lab</a:t>
            </a:r>
            <a:endParaRPr lang="en-US" dirty="0"/>
          </a:p>
        </p:txBody>
      </p:sp>
      <p:pic>
        <p:nvPicPr>
          <p:cNvPr id="3" name="Picture 2" descr="Macintosh HD:Users:sotto:Pictures:VanAllen&amp;LMCLearningSpaces:12LMC-ITC.jpg"/>
          <p:cNvPicPr/>
          <p:nvPr/>
        </p:nvPicPr>
        <p:blipFill>
          <a:blip r:embed="rId3">
            <a:extLst>
              <a:ext uri="{28A0092B-C50C-407E-A947-70E740481C1C}">
                <a14:useLocalDpi xmlns:a14="http://schemas.microsoft.com/office/drawing/2010/main" val="0"/>
              </a:ext>
            </a:extLst>
          </a:blip>
          <a:srcRect/>
          <a:stretch>
            <a:fillRect/>
          </a:stretch>
        </p:blipFill>
        <p:spPr bwMode="auto">
          <a:xfrm>
            <a:off x="1354437" y="1472857"/>
            <a:ext cx="6186355" cy="4983362"/>
          </a:xfrm>
          <a:prstGeom prst="rect">
            <a:avLst/>
          </a:prstGeom>
          <a:noFill/>
          <a:ln>
            <a:noFill/>
          </a:ln>
        </p:spPr>
      </p:pic>
      <p:sp>
        <p:nvSpPr>
          <p:cNvPr id="4" name="TextBox 3"/>
          <p:cNvSpPr txBox="1"/>
          <p:nvPr/>
        </p:nvSpPr>
        <p:spPr>
          <a:xfrm>
            <a:off x="1267671" y="6464107"/>
            <a:ext cx="6513960" cy="369332"/>
          </a:xfrm>
          <a:prstGeom prst="rect">
            <a:avLst/>
          </a:prstGeom>
          <a:noFill/>
        </p:spPr>
        <p:txBody>
          <a:bodyPr wrap="none" rtlCol="0">
            <a:spAutoFit/>
          </a:bodyPr>
          <a:lstStyle/>
          <a:p>
            <a:r>
              <a:rPr lang="en-US" dirty="0" smtClean="0"/>
              <a:t>24 Dells, 9 iMacs, 2 Dell express email stations, print release station</a:t>
            </a:r>
            <a:endParaRPr lang="en-US" dirty="0"/>
          </a:p>
        </p:txBody>
      </p:sp>
    </p:spTree>
    <p:extLst>
      <p:ext uri="{BB962C8B-B14F-4D97-AF65-F5344CB8AC3E}">
        <p14:creationId xmlns:p14="http://schemas.microsoft.com/office/powerpoint/2010/main" val="35740276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Carrels</a:t>
            </a:r>
            <a:endParaRPr lang="en-US" dirty="0"/>
          </a:p>
        </p:txBody>
      </p:sp>
      <p:pic>
        <p:nvPicPr>
          <p:cNvPr id="6" name="Picture 5" descr="LMC120ComputerCarr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315" y="1496522"/>
            <a:ext cx="6515371" cy="4886528"/>
          </a:xfrm>
          <a:prstGeom prst="rect">
            <a:avLst/>
          </a:prstGeom>
        </p:spPr>
      </p:pic>
      <p:sp>
        <p:nvSpPr>
          <p:cNvPr id="7" name="TextBox 6"/>
          <p:cNvSpPr txBox="1"/>
          <p:nvPr/>
        </p:nvSpPr>
        <p:spPr>
          <a:xfrm>
            <a:off x="1760974" y="6465002"/>
            <a:ext cx="5622052" cy="369332"/>
          </a:xfrm>
          <a:prstGeom prst="rect">
            <a:avLst/>
          </a:prstGeom>
          <a:noFill/>
        </p:spPr>
        <p:txBody>
          <a:bodyPr wrap="none" rtlCol="0">
            <a:spAutoFit/>
          </a:bodyPr>
          <a:lstStyle/>
          <a:p>
            <a:r>
              <a:rPr lang="en-US" dirty="0" smtClean="0"/>
              <a:t>3 iMac stations, 13 Dell stations, 4 equipped with scanners</a:t>
            </a:r>
            <a:endParaRPr lang="en-US" dirty="0"/>
          </a:p>
        </p:txBody>
      </p:sp>
    </p:spTree>
    <p:extLst>
      <p:ext uri="{BB962C8B-B14F-4D97-AF65-F5344CB8AC3E}">
        <p14:creationId xmlns:p14="http://schemas.microsoft.com/office/powerpoint/2010/main" val="530819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16-position </a:t>
            </a:r>
            <a:r>
              <a:rPr lang="en-US" dirty="0" err="1" smtClean="0"/>
              <a:t>Sanako</a:t>
            </a:r>
            <a:r>
              <a:rPr lang="en-US" dirty="0" smtClean="0"/>
              <a:t> Lab 100 </a:t>
            </a:r>
            <a:endParaRPr lang="en-US" dirty="0"/>
          </a:p>
        </p:txBody>
      </p:sp>
      <p:pic>
        <p:nvPicPr>
          <p:cNvPr id="7" name="Picture 6" descr="LMC120AudioCar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852" y="4189291"/>
            <a:ext cx="1845488" cy="2460652"/>
          </a:xfrm>
          <a:prstGeom prst="rect">
            <a:avLst/>
          </a:prstGeom>
        </p:spPr>
      </p:pic>
      <p:pic>
        <p:nvPicPr>
          <p:cNvPr id="3" name="Picture 2" descr="Macintosh HD:Users:sotto:Pictures:VanAllen&amp;LMCLearningSpaces:13LMCAudioCarrels.jpg"/>
          <p:cNvPicPr/>
          <p:nvPr/>
        </p:nvPicPr>
        <p:blipFill>
          <a:blip r:embed="rId4">
            <a:extLst>
              <a:ext uri="{28A0092B-C50C-407E-A947-70E740481C1C}">
                <a14:useLocalDpi xmlns:a14="http://schemas.microsoft.com/office/drawing/2010/main" val="0"/>
              </a:ext>
            </a:extLst>
          </a:blip>
          <a:srcRect/>
          <a:stretch>
            <a:fillRect/>
          </a:stretch>
        </p:blipFill>
        <p:spPr bwMode="auto">
          <a:xfrm>
            <a:off x="4531852" y="1417638"/>
            <a:ext cx="3671521" cy="2713618"/>
          </a:xfrm>
          <a:prstGeom prst="rect">
            <a:avLst/>
          </a:prstGeom>
          <a:noFill/>
          <a:ln>
            <a:noFill/>
          </a:ln>
        </p:spPr>
      </p:pic>
      <p:pic>
        <p:nvPicPr>
          <p:cNvPr id="5" name="Picture 4" descr="LMC120-Lab1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475136"/>
            <a:ext cx="3881105" cy="5174807"/>
          </a:xfrm>
          <a:prstGeom prst="rect">
            <a:avLst/>
          </a:prstGeom>
        </p:spPr>
      </p:pic>
      <p:sp>
        <p:nvSpPr>
          <p:cNvPr id="4" name="TextBox 3"/>
          <p:cNvSpPr txBox="1"/>
          <p:nvPr/>
        </p:nvSpPr>
        <p:spPr>
          <a:xfrm>
            <a:off x="6546923" y="4717278"/>
            <a:ext cx="2356610" cy="1200329"/>
          </a:xfrm>
          <a:prstGeom prst="rect">
            <a:avLst/>
          </a:prstGeom>
          <a:noFill/>
        </p:spPr>
        <p:txBody>
          <a:bodyPr wrap="none" rtlCol="0">
            <a:spAutoFit/>
          </a:bodyPr>
          <a:lstStyle/>
          <a:p>
            <a:r>
              <a:rPr lang="en-US" dirty="0" smtClean="0"/>
              <a:t>Teacher computer</a:t>
            </a:r>
          </a:p>
          <a:p>
            <a:r>
              <a:rPr lang="en-US" dirty="0" smtClean="0"/>
              <a:t>Media Storage Unit</a:t>
            </a:r>
          </a:p>
          <a:p>
            <a:r>
              <a:rPr lang="en-US" dirty="0" smtClean="0"/>
              <a:t>Cassette digitizing deck</a:t>
            </a:r>
          </a:p>
          <a:p>
            <a:r>
              <a:rPr lang="en-US" dirty="0" smtClean="0"/>
              <a:t>16 student carrels</a:t>
            </a:r>
            <a:endParaRPr lang="en-US" dirty="0"/>
          </a:p>
        </p:txBody>
      </p:sp>
    </p:spTree>
    <p:extLst>
      <p:ext uri="{BB962C8B-B14F-4D97-AF65-F5344CB8AC3E}">
        <p14:creationId xmlns:p14="http://schemas.microsoft.com/office/powerpoint/2010/main" val="39009923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Carrels</a:t>
            </a:r>
            <a:endParaRPr lang="en-US" dirty="0"/>
          </a:p>
        </p:txBody>
      </p:sp>
      <p:pic>
        <p:nvPicPr>
          <p:cNvPr id="3" name="Picture 2" descr="LMC120VideoCarr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526" y="1827836"/>
            <a:ext cx="5261201" cy="3945901"/>
          </a:xfrm>
          <a:prstGeom prst="rect">
            <a:avLst/>
          </a:prstGeom>
        </p:spPr>
      </p:pic>
      <p:sp>
        <p:nvSpPr>
          <p:cNvPr id="4" name="TextBox 3"/>
          <p:cNvSpPr txBox="1"/>
          <p:nvPr/>
        </p:nvSpPr>
        <p:spPr>
          <a:xfrm>
            <a:off x="2934283" y="5853213"/>
            <a:ext cx="3726839" cy="923330"/>
          </a:xfrm>
          <a:prstGeom prst="rect">
            <a:avLst/>
          </a:prstGeom>
          <a:noFill/>
        </p:spPr>
        <p:txBody>
          <a:bodyPr wrap="none" rtlCol="0">
            <a:spAutoFit/>
          </a:bodyPr>
          <a:lstStyle/>
          <a:p>
            <a:r>
              <a:rPr lang="en-US" dirty="0" smtClean="0"/>
              <a:t>Monitor</a:t>
            </a:r>
          </a:p>
          <a:p>
            <a:r>
              <a:rPr lang="en-US" dirty="0" smtClean="0"/>
              <a:t>Multi-standard code-free DVD player</a:t>
            </a:r>
          </a:p>
          <a:p>
            <a:r>
              <a:rPr lang="en-US" dirty="0" smtClean="0"/>
              <a:t>(some have VHS cassette players)</a:t>
            </a:r>
            <a:endParaRPr lang="en-US" dirty="0"/>
          </a:p>
        </p:txBody>
      </p:sp>
    </p:spTree>
    <p:extLst>
      <p:ext uri="{BB962C8B-B14F-4D97-AF65-F5344CB8AC3E}">
        <p14:creationId xmlns:p14="http://schemas.microsoft.com/office/powerpoint/2010/main" val="290230039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SOHO.thmx</Template>
  <TotalTime>378</TotalTime>
  <Words>763</Words>
  <Application>Microsoft Macintosh PowerPoint</Application>
  <PresentationFormat>On-screen Show (4:3)</PresentationFormat>
  <Paragraphs>126</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Soho</vt:lpstr>
      <vt:lpstr>Transformation from Language Labs to Learning Spaces</vt:lpstr>
      <vt:lpstr>Language Media Center (since 1994)</vt:lpstr>
      <vt:lpstr>Sanako Lab 100</vt:lpstr>
      <vt:lpstr>Audio Language Lab</vt:lpstr>
      <vt:lpstr>Language Media Center</vt:lpstr>
      <vt:lpstr>Open Computer Lab</vt:lpstr>
      <vt:lpstr>Computer Carrels</vt:lpstr>
      <vt:lpstr>16-position Sanako Lab 100 </vt:lpstr>
      <vt:lpstr>Video Carrels</vt:lpstr>
      <vt:lpstr>Small Group Rooms</vt:lpstr>
      <vt:lpstr>Group Room with PlayStation 3</vt:lpstr>
      <vt:lpstr>April Fool’s 2006</vt:lpstr>
      <vt:lpstr>Multimedia Development Studio</vt:lpstr>
      <vt:lpstr>General Assignment Classroom</vt:lpstr>
      <vt:lpstr>Computer Classroom</vt:lpstr>
      <vt:lpstr>Now to look toward the future…</vt:lpstr>
      <vt:lpstr>Educational trends and factors</vt:lpstr>
      <vt:lpstr>New Technology-Rich Learning Spaces</vt:lpstr>
      <vt:lpstr>University of Iowa Learning Commons</vt:lpstr>
      <vt:lpstr>Computer Workstations</vt:lpstr>
      <vt:lpstr>Tutorial Spaces</vt:lpstr>
      <vt:lpstr>Mobile Device Work Spaces</vt:lpstr>
      <vt:lpstr>Soft Seating</vt:lpstr>
      <vt:lpstr>Group Rooms Redesigned</vt:lpstr>
      <vt:lpstr>Food for Thought Café</vt:lpstr>
      <vt:lpstr>TILE Classroom</vt:lpstr>
      <vt:lpstr>You can build it, but they won’t come unless you have:</vt:lpstr>
      <vt:lpstr>Questions or comments?</vt:lpstr>
    </vt:vector>
  </TitlesOfParts>
  <Company>The University of Iowa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21st Century Language Labs</dc:title>
  <dc:creator>Sue Otto</dc:creator>
  <cp:lastModifiedBy>Sue Otto</cp:lastModifiedBy>
  <cp:revision>96</cp:revision>
  <cp:lastPrinted>2014-03-18T19:20:43Z</cp:lastPrinted>
  <dcterms:created xsi:type="dcterms:W3CDTF">2014-03-14T20:04:26Z</dcterms:created>
  <dcterms:modified xsi:type="dcterms:W3CDTF">2014-03-18T20:14:28Z</dcterms:modified>
</cp:coreProperties>
</file>