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74" r:id="rId1"/>
  </p:sldMasterIdLst>
  <p:notesMasterIdLst>
    <p:notesMasterId r:id="rId24"/>
  </p:notesMasterIdLst>
  <p:sldIdLst>
    <p:sldId id="256" r:id="rId2"/>
    <p:sldId id="279" r:id="rId3"/>
    <p:sldId id="287" r:id="rId4"/>
    <p:sldId id="266" r:id="rId5"/>
    <p:sldId id="269" r:id="rId6"/>
    <p:sldId id="283" r:id="rId7"/>
    <p:sldId id="257" r:id="rId8"/>
    <p:sldId id="258" r:id="rId9"/>
    <p:sldId id="273" r:id="rId10"/>
    <p:sldId id="259" r:id="rId11"/>
    <p:sldId id="286" r:id="rId12"/>
    <p:sldId id="288" r:id="rId13"/>
    <p:sldId id="265" r:id="rId14"/>
    <p:sldId id="267" r:id="rId15"/>
    <p:sldId id="272" r:id="rId16"/>
    <p:sldId id="274" r:id="rId17"/>
    <p:sldId id="277" r:id="rId18"/>
    <p:sldId id="276" r:id="rId19"/>
    <p:sldId id="278" r:id="rId20"/>
    <p:sldId id="270" r:id="rId21"/>
    <p:sldId id="268" r:id="rId22"/>
    <p:sldId id="28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1" d="100"/>
          <a:sy n="141" d="100"/>
        </p:scale>
        <p:origin x="-736"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FA72DA-E2ED-B549-88DC-6CEE423E387A}" type="datetimeFigureOut">
              <a:rPr lang="en-US" smtClean="0"/>
              <a:t>7/8/13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9D13BC-45A5-364A-BF92-DD513FE8CB8C}" type="slidenum">
              <a:rPr lang="en-US" smtClean="0"/>
              <a:t>‹#›</a:t>
            </a:fld>
            <a:endParaRPr lang="en-US"/>
          </a:p>
        </p:txBody>
      </p:sp>
    </p:spTree>
    <p:extLst>
      <p:ext uri="{BB962C8B-B14F-4D97-AF65-F5344CB8AC3E}">
        <p14:creationId xmlns:p14="http://schemas.microsoft.com/office/powerpoint/2010/main" val="40519536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Although CALL appears in this title, it</a:t>
            </a:r>
            <a:r>
              <a:rPr lang="en-US" sz="1800" baseline="0" dirty="0" smtClean="0"/>
              <a:t> is my strong conviction that this term will fade away and our focus will be back where it should be on language learning. We are fast approaching a time when everything we do is facilitated by computers and digital technologies. Just as we didn’t ever refer to chalk-assisted instruction, we will no longer refer to computer-assisted instruction.</a:t>
            </a:r>
            <a:endParaRPr lang="en-US" sz="1800" dirty="0"/>
          </a:p>
        </p:txBody>
      </p:sp>
      <p:sp>
        <p:nvSpPr>
          <p:cNvPr id="4" name="Slide Number Placeholder 3"/>
          <p:cNvSpPr>
            <a:spLocks noGrp="1"/>
          </p:cNvSpPr>
          <p:nvPr>
            <p:ph type="sldNum" sz="quarter" idx="10"/>
          </p:nvPr>
        </p:nvSpPr>
        <p:spPr/>
        <p:txBody>
          <a:bodyPr/>
          <a:lstStyle/>
          <a:p>
            <a:fld id="{849D13BC-45A5-364A-BF92-DD513FE8CB8C}" type="slidenum">
              <a:rPr lang="en-US" smtClean="0"/>
              <a:t>1</a:t>
            </a:fld>
            <a:endParaRPr lang="en-US"/>
          </a:p>
        </p:txBody>
      </p:sp>
    </p:spTree>
    <p:extLst>
      <p:ext uri="{BB962C8B-B14F-4D97-AF65-F5344CB8AC3E}">
        <p14:creationId xmlns:p14="http://schemas.microsoft.com/office/powerpoint/2010/main" val="2817816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is not intended</a:t>
            </a:r>
            <a:r>
              <a:rPr lang="en-US" baseline="0" dirty="0" smtClean="0"/>
              <a:t> for foreign language educators, but everything they say is relevant to us and our broad mission in language and culture.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As  you can tell from listening from this movie, there are</a:t>
            </a:r>
            <a:r>
              <a:rPr lang="en-US" sz="1200" baseline="0" dirty="0" smtClean="0"/>
              <a:t> a lot of variations of the term “literacies” plural.  Here they term them “media literacies” – but they really include visual literacy, cultural literacy, and information literacy in their use of the term.</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849D13BC-45A5-364A-BF92-DD513FE8CB8C}" type="slidenum">
              <a:rPr lang="en-US" smtClean="0"/>
              <a:t>10</a:t>
            </a:fld>
            <a:endParaRPr lang="en-US"/>
          </a:p>
        </p:txBody>
      </p:sp>
    </p:spTree>
    <p:extLst>
      <p:ext uri="{BB962C8B-B14F-4D97-AF65-F5344CB8AC3E}">
        <p14:creationId xmlns:p14="http://schemas.microsoft.com/office/powerpoint/2010/main" val="3782562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New London Group was a team of 10 academics who were concerned how literacy pedagogy might address the rapid change in literacy due to globalization, technology and increasing cultural and social diversity</a:t>
            </a:r>
            <a:r>
              <a:rPr lang="en-US" sz="1400" baseline="0" dirty="0" smtClean="0"/>
              <a:t> </a:t>
            </a:r>
            <a:r>
              <a:rPr lang="en-US" sz="1400" dirty="0" smtClean="0"/>
              <a:t> Pedagogy is a complex integration</a:t>
            </a:r>
            <a:r>
              <a:rPr lang="en-US" sz="1400" baseline="0" dirty="0" smtClean="0"/>
              <a:t> of 4 factors: Situated Practice, Overt Instruction, Critical Framing and Transformed Practice. </a:t>
            </a:r>
          </a:p>
          <a:p>
            <a:r>
              <a:rPr lang="en-US" sz="1400" baseline="0" dirty="0" smtClean="0"/>
              <a:t>Like others, they view literacies as embedded in social, cultural and material contexts and that human knowledge is initially developed through collaborative interactions with others of diverse skills, backgrounds and perspectives joined together in a specific epistemic community.</a:t>
            </a:r>
          </a:p>
          <a:p>
            <a:r>
              <a:rPr lang="en-US" sz="1400" baseline="0" dirty="0" smtClean="0"/>
              <a:t>Critical framing takes into account the examination of how all kinds of media contribute to or limit the act of communication.</a:t>
            </a:r>
            <a:endParaRPr lang="en-US" sz="1400" dirty="0" smtClean="0"/>
          </a:p>
        </p:txBody>
      </p:sp>
      <p:sp>
        <p:nvSpPr>
          <p:cNvPr id="4" name="Slide Number Placeholder 3"/>
          <p:cNvSpPr>
            <a:spLocks noGrp="1"/>
          </p:cNvSpPr>
          <p:nvPr>
            <p:ph type="sldNum" sz="quarter" idx="10"/>
          </p:nvPr>
        </p:nvSpPr>
        <p:spPr/>
        <p:txBody>
          <a:bodyPr/>
          <a:lstStyle/>
          <a:p>
            <a:fld id="{849D13BC-45A5-364A-BF92-DD513FE8CB8C}" type="slidenum">
              <a:rPr lang="en-US" smtClean="0"/>
              <a:t>11</a:t>
            </a:fld>
            <a:endParaRPr lang="en-US"/>
          </a:p>
        </p:txBody>
      </p:sp>
    </p:spTree>
    <p:extLst>
      <p:ext uri="{BB962C8B-B14F-4D97-AF65-F5344CB8AC3E}">
        <p14:creationId xmlns:p14="http://schemas.microsoft.com/office/powerpoint/2010/main" val="3211419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Information</a:t>
            </a:r>
            <a:r>
              <a:rPr lang="en-US" sz="1400" baseline="0" dirty="0" smtClean="0"/>
              <a:t> literacy: </a:t>
            </a:r>
            <a:r>
              <a:rPr lang="en-US" sz="1400" b="1" baseline="0" dirty="0" smtClean="0"/>
              <a:t>informed</a:t>
            </a:r>
            <a:r>
              <a:rPr lang="en-US" sz="1400" baseline="0" dirty="0" smtClean="0"/>
              <a:t> global citizens who are able to access, manage, and effectively use culturally authentic sources in ethical and legal ways.</a:t>
            </a:r>
          </a:p>
          <a:p>
            <a:r>
              <a:rPr lang="en-US" sz="1400" baseline="0" dirty="0" smtClean="0"/>
              <a:t>Media Literacy: </a:t>
            </a:r>
            <a:r>
              <a:rPr lang="en-US" sz="1400" b="1" baseline="0" dirty="0" smtClean="0"/>
              <a:t>active</a:t>
            </a:r>
            <a:r>
              <a:rPr lang="en-US" sz="1400" baseline="0" dirty="0" smtClean="0"/>
              <a:t> global citizens who are able to evaluate authentic sources to understand how media reflect and influence language and culture.</a:t>
            </a:r>
          </a:p>
          <a:p>
            <a:r>
              <a:rPr lang="en-US" sz="1400" baseline="0" dirty="0" smtClean="0"/>
              <a:t>Technology literacy: </a:t>
            </a:r>
            <a:r>
              <a:rPr lang="en-US" sz="1400" b="1" baseline="0" dirty="0" smtClean="0"/>
              <a:t>productive</a:t>
            </a:r>
            <a:r>
              <a:rPr lang="en-US" sz="1400" baseline="0" dirty="0" smtClean="0"/>
              <a:t> global citizens who are able to use appropriate technologies when interpreting  messages, interacting with others, and producing written, oral and visual messages.</a:t>
            </a:r>
          </a:p>
          <a:p>
            <a:endParaRPr lang="en-US" sz="1400" dirty="0"/>
          </a:p>
        </p:txBody>
      </p:sp>
      <p:sp>
        <p:nvSpPr>
          <p:cNvPr id="4" name="Slide Number Placeholder 3"/>
          <p:cNvSpPr>
            <a:spLocks noGrp="1"/>
          </p:cNvSpPr>
          <p:nvPr>
            <p:ph type="sldNum" sz="quarter" idx="10"/>
          </p:nvPr>
        </p:nvSpPr>
        <p:spPr/>
        <p:txBody>
          <a:bodyPr/>
          <a:lstStyle/>
          <a:p>
            <a:fld id="{849D13BC-45A5-364A-BF92-DD513FE8CB8C}" type="slidenum">
              <a:rPr lang="en-US" smtClean="0"/>
              <a:t>12</a:t>
            </a:fld>
            <a:endParaRPr lang="en-US"/>
          </a:p>
        </p:txBody>
      </p:sp>
    </p:spTree>
    <p:extLst>
      <p:ext uri="{BB962C8B-B14F-4D97-AF65-F5344CB8AC3E}">
        <p14:creationId xmlns:p14="http://schemas.microsoft.com/office/powerpoint/2010/main" val="141665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In the olden days</a:t>
            </a:r>
            <a:r>
              <a:rPr lang="en-US" sz="1600" baseline="0" dirty="0" smtClean="0"/>
              <a:t> we networked with these vintage means. </a:t>
            </a:r>
            <a:r>
              <a:rPr lang="en-US" sz="1600" dirty="0" smtClean="0"/>
              <a:t>Now we turn to the web and applications where new</a:t>
            </a:r>
            <a:r>
              <a:rPr lang="en-US" sz="1600" baseline="0" dirty="0" smtClean="0"/>
              <a:t> literacies are learned and practiced. </a:t>
            </a:r>
            <a:r>
              <a:rPr lang="en-US" sz="1600" dirty="0" smtClean="0"/>
              <a:t>In no particular order,</a:t>
            </a:r>
            <a:r>
              <a:rPr lang="en-US" sz="1600" baseline="0" dirty="0" smtClean="0"/>
              <a:t> here are just a few of the out-of-class use of students’ time – most of them requiring a certainly level of information literacy on the part of both the student and the teacher.</a:t>
            </a:r>
            <a:endParaRPr lang="en-US" sz="1600" dirty="0"/>
          </a:p>
        </p:txBody>
      </p:sp>
      <p:sp>
        <p:nvSpPr>
          <p:cNvPr id="4" name="Slide Number Placeholder 3"/>
          <p:cNvSpPr>
            <a:spLocks noGrp="1"/>
          </p:cNvSpPr>
          <p:nvPr>
            <p:ph type="sldNum" sz="quarter" idx="10"/>
          </p:nvPr>
        </p:nvSpPr>
        <p:spPr/>
        <p:txBody>
          <a:bodyPr/>
          <a:lstStyle/>
          <a:p>
            <a:pPr>
              <a:defRPr/>
            </a:pPr>
            <a:fld id="{3F5344C3-B9A4-DD47-8C90-3CF51560005D}"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beyond the superficial technical</a:t>
            </a:r>
            <a:r>
              <a:rPr lang="en-US" baseline="0" dirty="0" smtClean="0"/>
              <a:t> operational level of skills</a:t>
            </a:r>
            <a:endParaRPr lang="en-US" dirty="0" smtClean="0"/>
          </a:p>
          <a:p>
            <a:r>
              <a:rPr lang="en-US" dirty="0" smtClean="0"/>
              <a:t>Think-pair-share; written exercise; collaborative learning group, student debate, reaction to video, role playing,</a:t>
            </a:r>
            <a:r>
              <a:rPr lang="en-US" baseline="0" dirty="0" smtClean="0"/>
              <a:t> partner exchange.</a:t>
            </a:r>
            <a:endParaRPr lang="en-US" dirty="0"/>
          </a:p>
        </p:txBody>
      </p:sp>
      <p:sp>
        <p:nvSpPr>
          <p:cNvPr id="4" name="Slide Number Placeholder 3"/>
          <p:cNvSpPr>
            <a:spLocks noGrp="1"/>
          </p:cNvSpPr>
          <p:nvPr>
            <p:ph type="sldNum" sz="quarter" idx="10"/>
          </p:nvPr>
        </p:nvSpPr>
        <p:spPr/>
        <p:txBody>
          <a:bodyPr/>
          <a:lstStyle/>
          <a:p>
            <a:fld id="{849D13BC-45A5-364A-BF92-DD513FE8CB8C}" type="slidenum">
              <a:rPr lang="en-US" smtClean="0"/>
              <a:t>14</a:t>
            </a:fld>
            <a:endParaRPr lang="en-US"/>
          </a:p>
        </p:txBody>
      </p:sp>
    </p:spTree>
    <p:extLst>
      <p:ext uri="{BB962C8B-B14F-4D97-AF65-F5344CB8AC3E}">
        <p14:creationId xmlns:p14="http://schemas.microsoft.com/office/powerpoint/2010/main" val="143219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challenges for both teachers and learners. And, if anything, what our young</a:t>
            </a:r>
            <a:r>
              <a:rPr lang="en-US" baseline="0" dirty="0" smtClean="0"/>
              <a:t> people have is “electronic literacy” – familiarity with the technologies that surround them and the relatively superficial ability to make the technology work for them in ways they need at </a:t>
            </a:r>
            <a:r>
              <a:rPr lang="en-US" baseline="0" smtClean="0"/>
              <a:t>the moment.</a:t>
            </a:r>
            <a:endParaRPr lang="en-US" dirty="0"/>
          </a:p>
        </p:txBody>
      </p:sp>
      <p:sp>
        <p:nvSpPr>
          <p:cNvPr id="4" name="Slide Number Placeholder 3"/>
          <p:cNvSpPr>
            <a:spLocks noGrp="1"/>
          </p:cNvSpPr>
          <p:nvPr>
            <p:ph type="sldNum" sz="quarter" idx="10"/>
          </p:nvPr>
        </p:nvSpPr>
        <p:spPr/>
        <p:txBody>
          <a:bodyPr/>
          <a:lstStyle/>
          <a:p>
            <a:fld id="{849D13BC-45A5-364A-BF92-DD513FE8CB8C}" type="slidenum">
              <a:rPr lang="en-US" smtClean="0"/>
              <a:t>15</a:t>
            </a:fld>
            <a:endParaRPr lang="en-US"/>
          </a:p>
        </p:txBody>
      </p:sp>
    </p:spTree>
    <p:extLst>
      <p:ext uri="{BB962C8B-B14F-4D97-AF65-F5344CB8AC3E}">
        <p14:creationId xmlns:p14="http://schemas.microsoft.com/office/powerpoint/2010/main" val="186171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Jenkins refers to these as</a:t>
            </a:r>
            <a:r>
              <a:rPr lang="en-US" baseline="0" dirty="0" smtClean="0"/>
              <a:t> the core problems in teaching media literacy: the participation gap; the transparency problem and the ethics challenge</a:t>
            </a:r>
          </a:p>
          <a:p>
            <a:endParaRPr lang="en-US" baseline="0" dirty="0" smtClean="0"/>
          </a:p>
          <a:p>
            <a:r>
              <a:rPr lang="en-US" baseline="0" dirty="0" smtClean="0"/>
              <a:t>Lack of reflection: They don’t think about observing themselves as they use various technologies and how their experiences are mediated or shaped by and through any given medium</a:t>
            </a:r>
          </a:p>
          <a:p>
            <a:endParaRPr lang="en-US" baseline="0" dirty="0" smtClean="0"/>
          </a:p>
          <a:p>
            <a:r>
              <a:rPr lang="en-US" sz="1200" b="0" i="0" u="none" strike="noStrike" kern="1200" baseline="0" dirty="0" smtClean="0">
                <a:solidFill>
                  <a:schemeClr val="tx1"/>
                </a:solidFill>
                <a:latin typeface="+mn-lt"/>
                <a:ea typeface="+mn-ea"/>
                <a:cs typeface="+mn-cs"/>
              </a:rPr>
              <a:t>Children on their own cannot develop the ethical norms needed to cope with a complex and diverse social environment online.</a:t>
            </a:r>
            <a:endParaRPr lang="en-US" dirty="0"/>
          </a:p>
        </p:txBody>
      </p:sp>
      <p:sp>
        <p:nvSpPr>
          <p:cNvPr id="4" name="Slide Number Placeholder 3"/>
          <p:cNvSpPr>
            <a:spLocks noGrp="1"/>
          </p:cNvSpPr>
          <p:nvPr>
            <p:ph type="sldNum" sz="quarter" idx="10"/>
          </p:nvPr>
        </p:nvSpPr>
        <p:spPr/>
        <p:txBody>
          <a:bodyPr/>
          <a:lstStyle/>
          <a:p>
            <a:fld id="{849D13BC-45A5-364A-BF92-DD513FE8CB8C}" type="slidenum">
              <a:rPr lang="en-US" smtClean="0"/>
              <a:t>16</a:t>
            </a:fld>
            <a:endParaRPr lang="en-US"/>
          </a:p>
        </p:txBody>
      </p:sp>
    </p:spTree>
    <p:extLst>
      <p:ext uri="{BB962C8B-B14F-4D97-AF65-F5344CB8AC3E}">
        <p14:creationId xmlns:p14="http://schemas.microsoft.com/office/powerpoint/2010/main" val="307426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Language in Context</a:t>
            </a:r>
            <a:r>
              <a:rPr lang="en-US" sz="1200" b="0" dirty="0" smtClean="0"/>
              <a:t>:</a:t>
            </a:r>
            <a:r>
              <a:rPr lang="en-US" sz="1200" b="0" baseline="0" dirty="0" smtClean="0"/>
              <a:t> </a:t>
            </a:r>
            <a:r>
              <a:rPr lang="en-US" sz="1200" dirty="0" smtClean="0"/>
              <a:t>Practice in reading, writing, listening, and speaking using a variety of authentic materials from contemporary sources, such as on-line magazines and newspapers, films, interviews, and letters. Emphasis on building vocabulary and comprehension of complex grammatical structures.</a:t>
            </a:r>
            <a:r>
              <a:rPr lang="en-US" sz="1200" baseline="0" dirty="0" smtClean="0"/>
              <a:t> </a:t>
            </a:r>
            <a:r>
              <a:rPr lang="en-US" sz="1200" dirty="0" smtClean="0"/>
              <a:t>A one-week project on Vladimir </a:t>
            </a:r>
            <a:r>
              <a:rPr lang="en-US" sz="1200" dirty="0" err="1" smtClean="0"/>
              <a:t>Zherebtsov</a:t>
            </a:r>
            <a:r>
              <a:rPr lang="en-US" sz="1200" dirty="0" smtClean="0"/>
              <a:t>.  Can work individually or in teams of 2 (but not more than 2) – and teams can’t compare their</a:t>
            </a:r>
            <a:r>
              <a:rPr lang="en-US" sz="1200" baseline="0" dirty="0" smtClean="0"/>
              <a:t> work.  In class they watched and discussed an interview with the actor and watched a clip from his movie </a:t>
            </a:r>
            <a:r>
              <a:rPr lang="en-US" sz="1200" baseline="0" dirty="0" err="1" smtClean="0"/>
              <a:t>Вернуть</a:t>
            </a:r>
            <a:r>
              <a:rPr lang="en-US" sz="1200" baseline="0" dirty="0" smtClean="0"/>
              <a:t> </a:t>
            </a:r>
            <a:r>
              <a:rPr lang="en-US" sz="1200" baseline="0" dirty="0" err="1" smtClean="0"/>
              <a:t>Веру</a:t>
            </a:r>
            <a:r>
              <a:rPr lang="en-US" sz="1200" baseline="0" dirty="0" smtClean="0"/>
              <a:t> (Faith Restored)</a:t>
            </a:r>
            <a:r>
              <a:rPr lang="en-US" sz="1200" dirty="0" smtClean="0">
                <a:solidFill>
                  <a:srgbClr val="000000"/>
                </a:solidFill>
              </a:rPr>
              <a:t>. Also,</a:t>
            </a:r>
            <a:r>
              <a:rPr lang="en-US" sz="1200" baseline="0" dirty="0" smtClean="0">
                <a:solidFill>
                  <a:srgbClr val="000000"/>
                </a:solidFill>
              </a:rPr>
              <a:t> </a:t>
            </a:r>
            <a:r>
              <a:rPr lang="en-US" sz="1200" baseline="0" dirty="0" smtClean="0">
                <a:solidFill>
                  <a:schemeClr val="tx1"/>
                </a:solidFill>
              </a:rPr>
              <a:t>d</a:t>
            </a:r>
            <a:r>
              <a:rPr lang="en-US" sz="1200" dirty="0" smtClean="0"/>
              <a:t>uring that week, in class they discussed  (in Russian) technology and internet use (the chapter in V-</a:t>
            </a:r>
            <a:r>
              <a:rPr lang="en-US" sz="1200" dirty="0" err="1" smtClean="0"/>
              <a:t>puti</a:t>
            </a:r>
            <a:r>
              <a:rPr lang="en-US" sz="1200" dirty="0" smtClean="0"/>
              <a:t>: Russian Grammar in Context), worked on new vocabulary in conjunction with this topic, had role plays (e.g. "your computer is out of order, explain the problem, and ask a friend to help you fix it"). We also watched a video clip and discussed "online dating". </a:t>
            </a:r>
          </a:p>
          <a:p>
            <a:endParaRPr lang="en-US" sz="1200" dirty="0" smtClean="0">
              <a:solidFill>
                <a:srgbClr val="000000"/>
              </a:solidFill>
            </a:endParaRPr>
          </a:p>
          <a:p>
            <a:r>
              <a:rPr lang="en-US" sz="1200" dirty="0" smtClean="0">
                <a:solidFill>
                  <a:srgbClr val="000000"/>
                </a:solidFill>
              </a:rPr>
              <a:t>The </a:t>
            </a:r>
            <a:r>
              <a:rPr lang="en-US" sz="1200" b="1" i="0" dirty="0" smtClean="0">
                <a:solidFill>
                  <a:srgbClr val="000000"/>
                </a:solidFill>
              </a:rPr>
              <a:t>promise</a:t>
            </a:r>
            <a:r>
              <a:rPr lang="en-US" sz="1200" b="1" i="0" baseline="0" dirty="0" smtClean="0">
                <a:solidFill>
                  <a:srgbClr val="000000"/>
                </a:solidFill>
              </a:rPr>
              <a:t> </a:t>
            </a:r>
            <a:r>
              <a:rPr lang="en-US" sz="1200" baseline="0" dirty="0" smtClean="0">
                <a:solidFill>
                  <a:srgbClr val="000000"/>
                </a:solidFill>
              </a:rPr>
              <a:t>of this is engaging in authentic interaction with members of the other culture; communication across linguistic, geographical and cultural borders.</a:t>
            </a:r>
          </a:p>
          <a:p>
            <a:r>
              <a:rPr lang="en-US" sz="1200" baseline="0" dirty="0" smtClean="0">
                <a:solidFill>
                  <a:srgbClr val="000000"/>
                </a:solidFill>
              </a:rPr>
              <a:t>The </a:t>
            </a:r>
            <a:r>
              <a:rPr lang="en-US" sz="1200" b="1" i="0" u="none" baseline="0" dirty="0" smtClean="0">
                <a:solidFill>
                  <a:srgbClr val="000000"/>
                </a:solidFill>
              </a:rPr>
              <a:t>problem </a:t>
            </a:r>
            <a:r>
              <a:rPr lang="en-US" sz="1200" baseline="0" dirty="0" smtClean="0">
                <a:solidFill>
                  <a:srgbClr val="000000"/>
                </a:solidFill>
              </a:rPr>
              <a:t>is that this is not as easy to implement as we would like.  </a:t>
            </a: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pPr>
              <a:defRPr/>
            </a:pPr>
            <a:fld id="{3F5344C3-B9A4-DD47-8C90-3CF51560005D}"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000000"/>
                </a:solidFill>
              </a:rPr>
              <a:t>There are many issues to consider:  differences in cultural behaviors/practices with technology, participation norms (regulation of the discussion), identities. </a:t>
            </a:r>
            <a:r>
              <a:rPr lang="en-US" sz="1200" kern="1200" dirty="0" smtClean="0">
                <a:solidFill>
                  <a:schemeClr val="tx1"/>
                </a:solidFill>
                <a:latin typeface="Optima"/>
                <a:ea typeface="ＭＳ Ｐゴシック" charset="-128"/>
                <a:cs typeface="ＭＳ Ｐゴシック" charset="-128"/>
              </a:rPr>
              <a:t>Among the problems that arose, Lyudmila reported that the  Forum monitor became alarmed when this bunch of unknowns showed up. (Their Russian was impeccable, but they weren't really accepted. – Needed a different approach to becoming a participant in the community.  Also, it was not easy for the teacher to follow everything the students did in the forum. There was not easy way to search for them, so she had to scan through everything to find their postings and also</a:t>
            </a:r>
            <a:r>
              <a:rPr lang="en-US" sz="1200" kern="1200" baseline="0" dirty="0" smtClean="0">
                <a:solidFill>
                  <a:schemeClr val="tx1"/>
                </a:solidFill>
                <a:latin typeface="Optima"/>
                <a:ea typeface="ＭＳ Ｐゴシック" charset="-128"/>
                <a:cs typeface="ＭＳ Ｐゴシック" charset="-128"/>
              </a:rPr>
              <a:t> rely on their reports of their activities</a:t>
            </a:r>
            <a:r>
              <a:rPr lang="en-US" sz="1200" kern="1200" dirty="0" smtClean="0">
                <a:solidFill>
                  <a:schemeClr val="tx1"/>
                </a:solidFill>
                <a:latin typeface="Optima"/>
                <a:ea typeface="ＭＳ Ｐゴシック" charset="-128"/>
                <a:cs typeface="ＭＳ Ｐゴシック" charset="-128"/>
              </a:rPr>
              <a:t>. </a:t>
            </a:r>
            <a:r>
              <a:rPr lang="en-US" sz="1200" baseline="0" dirty="0" smtClean="0">
                <a:solidFill>
                  <a:srgbClr val="000000"/>
                </a:solidFill>
              </a:rPr>
              <a:t>And, in the final analysis, not all students were keen about this assignment and virtually none of them stayed with the forum after the assignment was over.</a:t>
            </a:r>
            <a:endParaRPr lang="en-US" sz="1200" dirty="0" smtClean="0">
              <a:solidFill>
                <a:srgbClr val="000000"/>
              </a:solidFill>
            </a:endParaRPr>
          </a:p>
          <a:p>
            <a:endParaRPr lang="en-US" dirty="0" smtClean="0"/>
          </a:p>
          <a:p>
            <a:r>
              <a:rPr lang="en-US" dirty="0" smtClean="0"/>
              <a:t>Cultural</a:t>
            </a:r>
            <a:r>
              <a:rPr lang="en-US" baseline="0" dirty="0" smtClean="0"/>
              <a:t> literacy skills more important here than language skills.  It’s like when you’re the new kid on the playground and you’re not quite sure how to join in the games with the other kids.</a:t>
            </a:r>
            <a:endParaRPr lang="en-US" dirty="0"/>
          </a:p>
        </p:txBody>
      </p:sp>
      <p:sp>
        <p:nvSpPr>
          <p:cNvPr id="4" name="Slide Number Placeholder 3"/>
          <p:cNvSpPr>
            <a:spLocks noGrp="1"/>
          </p:cNvSpPr>
          <p:nvPr>
            <p:ph type="sldNum" sz="quarter" idx="10"/>
          </p:nvPr>
        </p:nvSpPr>
        <p:spPr/>
        <p:txBody>
          <a:bodyPr/>
          <a:lstStyle/>
          <a:p>
            <a:pPr>
              <a:defRPr/>
            </a:pPr>
            <a:fld id="{3F5344C3-B9A4-DD47-8C90-3CF51560005D}"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In his article “Understanding Digital Children,” Ian Jukes talks about a “21</a:t>
            </a:r>
            <a:r>
              <a:rPr lang="en-US" sz="1200" baseline="30000" dirty="0" smtClean="0"/>
              <a:t>st</a:t>
            </a:r>
            <a:r>
              <a:rPr lang="en-US" sz="1200" baseline="0" dirty="0" smtClean="0"/>
              <a:t> Century  kind of content”:  </a:t>
            </a:r>
            <a:r>
              <a:rPr lang="en-US" sz="1200" kern="1200" baseline="0" dirty="0" smtClean="0">
                <a:solidFill>
                  <a:schemeClr val="tx1"/>
                </a:solidFill>
                <a:latin typeface="Optima"/>
                <a:ea typeface="ＭＳ Ｐゴシック" charset="-128"/>
                <a:cs typeface="ＭＳ Ｐゴシック" charset="-128"/>
              </a:rPr>
              <a:t>critical thinking, problem solving and the structured teaching of process skills, combined with personal life skills, interpersonal life skills, team skills, communications skills, information fluency skills, technology fluency skills, visual fluency skills, biotechnology and bioethics skills.  We can’t do it all – we have to get rid of some of what is not as important as it was when we went to school to make room for teaching our digital native learners the skills they need for their future lives. (pp. </a:t>
            </a:r>
            <a:r>
              <a:rPr lang="en-US" sz="1200" baseline="0" dirty="0" smtClean="0"/>
              <a:t> Palfrey and Gasser echo this sentiment in </a:t>
            </a:r>
            <a:r>
              <a:rPr lang="en-US" sz="1200" i="1" baseline="0" dirty="0" smtClean="0"/>
              <a:t>Born Digital</a:t>
            </a:r>
            <a:r>
              <a:rPr lang="en-US" sz="1200" baseline="0" dirty="0" smtClean="0"/>
              <a:t>:  Our children find information in digital formats and are processing it in ways that those who came before them could only have imagined.  This information is sometimes surrounded with far less context than in the past, while at other times, it is surrounded by far more.  Our challenge is to help them make sense of these new contexts and new meanings, and to think synthetically and critically, rather than letting them lose their way. (p. 253)</a:t>
            </a:r>
            <a:endParaRPr lang="en-US" sz="1200" kern="1200" baseline="0" dirty="0" smtClean="0">
              <a:solidFill>
                <a:schemeClr val="tx1"/>
              </a:solidFill>
              <a:latin typeface="Optima"/>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49D13BC-45A5-364A-BF92-DD513FE8CB8C}" type="slidenum">
              <a:rPr lang="en-US" smtClean="0"/>
              <a:t>21</a:t>
            </a:fld>
            <a:endParaRPr lang="en-US"/>
          </a:p>
        </p:txBody>
      </p:sp>
    </p:spTree>
    <p:extLst>
      <p:ext uri="{BB962C8B-B14F-4D97-AF65-F5344CB8AC3E}">
        <p14:creationId xmlns:p14="http://schemas.microsoft.com/office/powerpoint/2010/main" val="196106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p:spPr>
        <p:txBody>
          <a:bodyPr/>
          <a:lstStyle/>
          <a:p>
            <a:pPr eaLnBrk="1" hangingPunct="1"/>
            <a:r>
              <a:rPr lang="en-US" dirty="0" smtClean="0">
                <a:latin typeface="Optima" charset="0"/>
              </a:rPr>
              <a:t>http://www2.ed.gov/pubs/EdReformStudies/TechReforms/index.html</a:t>
            </a:r>
          </a:p>
          <a:p>
            <a:pPr eaLnBrk="1" hangingPunct="1"/>
            <a:endParaRPr lang="en-US" dirty="0" smtClean="0">
              <a:latin typeface="Optima" charset="0"/>
            </a:endParaRPr>
          </a:p>
        </p:txBody>
      </p:sp>
      <p:sp>
        <p:nvSpPr>
          <p:cNvPr id="33796" name="Slide Number Placeholder 3"/>
          <p:cNvSpPr>
            <a:spLocks noGrp="1"/>
          </p:cNvSpPr>
          <p:nvPr>
            <p:ph type="sldNum" sz="quarter" idx="5"/>
          </p:nvPr>
        </p:nvSpPr>
        <p:spPr>
          <a:noFill/>
        </p:spPr>
        <p:txBody>
          <a:bodyPr/>
          <a:lstStyle/>
          <a:p>
            <a:fld id="{55ED0886-C9D2-A146-BFCA-C638F4A094E8}" type="slidenum">
              <a:rPr lang="en-US" smtClean="0">
                <a:latin typeface="Optima" charset="0"/>
              </a:rPr>
              <a:pPr/>
              <a:t>2</a:t>
            </a:fld>
            <a:endParaRPr lang="en-US" smtClean="0">
              <a:latin typeface="Optim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p:spPr>
        <p:txBody>
          <a:bodyPr/>
          <a:lstStyle/>
          <a:p>
            <a:pPr eaLnBrk="1" hangingPunct="1"/>
            <a:r>
              <a:rPr lang="en-US" sz="1400" dirty="0" smtClean="0">
                <a:latin typeface="Optima" charset="0"/>
              </a:rPr>
              <a:t>Isolated</a:t>
            </a:r>
            <a:r>
              <a:rPr lang="en-US" sz="1400" baseline="0" dirty="0" smtClean="0">
                <a:latin typeface="Optima" charset="0"/>
              </a:rPr>
              <a:t> skills: reading, writing, listening, speaking</a:t>
            </a:r>
          </a:p>
          <a:p>
            <a:pPr eaLnBrk="1" hangingPunct="1"/>
            <a:r>
              <a:rPr lang="en-US" sz="1400" baseline="0" dirty="0" smtClean="0">
                <a:latin typeface="Optima" charset="0"/>
              </a:rPr>
              <a:t>Interpersonal mode: active oral or written communication where participants negotiate meaning to make sure message is understood</a:t>
            </a:r>
          </a:p>
          <a:p>
            <a:pPr eaLnBrk="1" hangingPunct="1"/>
            <a:r>
              <a:rPr lang="en-US" sz="1400" baseline="0" dirty="0" smtClean="0">
                <a:latin typeface="Optima" charset="0"/>
              </a:rPr>
              <a:t>Interpretive mode: ability to listen or read and interpret the meaning</a:t>
            </a:r>
          </a:p>
          <a:p>
            <a:pPr eaLnBrk="1" hangingPunct="1"/>
            <a:r>
              <a:rPr lang="en-US" sz="1400" baseline="0" dirty="0" smtClean="0">
                <a:latin typeface="Optima" charset="0"/>
              </a:rPr>
              <a:t>Presentational mode: one-way communication - written or oral communication in which the presenter must take into account the impact on the audience</a:t>
            </a:r>
          </a:p>
          <a:p>
            <a:pPr eaLnBrk="1" hangingPunct="1"/>
            <a:endParaRPr lang="en-US" sz="1400" baseline="0" dirty="0" smtClean="0">
              <a:latin typeface="Optima" charset="0"/>
            </a:endParaRPr>
          </a:p>
          <a:p>
            <a:pPr eaLnBrk="1" hangingPunct="1"/>
            <a:r>
              <a:rPr lang="en-US" sz="1400" b="1" i="0" baseline="0" dirty="0" smtClean="0">
                <a:latin typeface="Optima" charset="0"/>
              </a:rPr>
              <a:t>Departs from the traditional view that education and learning take place primarily in the classroom.</a:t>
            </a:r>
          </a:p>
          <a:p>
            <a:pPr eaLnBrk="1" hangingPunct="1"/>
            <a:endParaRPr lang="en-US" sz="1400" baseline="0" dirty="0" smtClean="0">
              <a:latin typeface="Optima" charset="0"/>
            </a:endParaRPr>
          </a:p>
        </p:txBody>
      </p:sp>
      <p:sp>
        <p:nvSpPr>
          <p:cNvPr id="33796" name="Slide Number Placeholder 3"/>
          <p:cNvSpPr>
            <a:spLocks noGrp="1"/>
          </p:cNvSpPr>
          <p:nvPr>
            <p:ph type="sldNum" sz="quarter" idx="5"/>
          </p:nvPr>
        </p:nvSpPr>
        <p:spPr>
          <a:noFill/>
        </p:spPr>
        <p:txBody>
          <a:bodyPr/>
          <a:lstStyle/>
          <a:p>
            <a:fld id="{55ED0886-C9D2-A146-BFCA-C638F4A094E8}" type="slidenum">
              <a:rPr lang="en-US" smtClean="0">
                <a:latin typeface="Optima" charset="0"/>
              </a:rPr>
              <a:pPr/>
              <a:t>3</a:t>
            </a:fld>
            <a:endParaRPr lang="en-US" smtClean="0">
              <a:latin typeface="Optim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education reforms cited on the last slide bring into focus the change</a:t>
            </a:r>
            <a:r>
              <a:rPr lang="en-US" sz="1200" baseline="0" dirty="0" smtClean="0"/>
              <a:t> in instructional goals from an emphasis on </a:t>
            </a:r>
            <a:r>
              <a:rPr lang="en-US" sz="1200" b="1" baseline="0" dirty="0" smtClean="0"/>
              <a:t>what</a:t>
            </a:r>
            <a:r>
              <a:rPr lang="en-US" sz="1200" baseline="0" dirty="0" smtClean="0"/>
              <a:t> to and emphasis on </a:t>
            </a:r>
            <a:r>
              <a:rPr lang="en-US" sz="1200" b="1" baseline="0" dirty="0" smtClean="0"/>
              <a:t>how</a:t>
            </a:r>
            <a:r>
              <a:rPr lang="en-US" sz="1200" baseline="0" dirty="0" smtClean="0"/>
              <a:t>.</a:t>
            </a:r>
          </a:p>
          <a:p>
            <a:endParaRPr lang="en-US" sz="1200" baseline="0" dirty="0" smtClean="0"/>
          </a:p>
          <a:p>
            <a:r>
              <a:rPr lang="en-US" sz="1200" dirty="0" smtClean="0"/>
              <a:t>Kansas State University professor</a:t>
            </a:r>
            <a:r>
              <a:rPr lang="en-US" sz="1200" baseline="0" dirty="0" smtClean="0"/>
              <a:t> </a:t>
            </a:r>
            <a:r>
              <a:rPr lang="en-US" sz="1200" dirty="0" smtClean="0"/>
              <a:t>Michael </a:t>
            </a:r>
            <a:r>
              <a:rPr lang="en-US" sz="1200" dirty="0" err="1" smtClean="0"/>
              <a:t>Wesch</a:t>
            </a:r>
            <a:r>
              <a:rPr lang="en-US" sz="1200" baseline="0" dirty="0" smtClean="0"/>
              <a:t> calls this change from </a:t>
            </a:r>
            <a:r>
              <a:rPr lang="en-US" sz="1200" b="1" baseline="0" dirty="0" smtClean="0"/>
              <a:t>knowledge </a:t>
            </a:r>
            <a:r>
              <a:rPr lang="en-US" sz="1200" baseline="0" dirty="0" smtClean="0"/>
              <a:t>to </a:t>
            </a:r>
            <a:r>
              <a:rPr lang="en-US" sz="1200" b="1" baseline="0" dirty="0" smtClean="0"/>
              <a:t>knowledge-able</a:t>
            </a:r>
            <a:r>
              <a:rPr lang="en-US" sz="1200" baseline="0" dirty="0" smtClean="0"/>
              <a:t>. (</a:t>
            </a:r>
            <a:r>
              <a:rPr lang="en-US" sz="1200" dirty="0" smtClean="0"/>
              <a:t>HOT = Higher Order Thinkin</a:t>
            </a:r>
            <a:r>
              <a:rPr lang="en-US" sz="1200" baseline="0" dirty="0" smtClean="0"/>
              <a:t>g Skills (active learning – immediate application, practice by doing) LOT = Lower Order Thinking Skills (passive learning through hearing or reading)</a:t>
            </a:r>
            <a:r>
              <a:rPr lang="en-US" sz="1200" b="1" baseline="0" dirty="0" smtClean="0"/>
              <a:t>.  </a:t>
            </a:r>
            <a:r>
              <a:rPr lang="en-US" sz="1200" b="1" dirty="0" smtClean="0"/>
              <a:t>We can talk</a:t>
            </a:r>
            <a:r>
              <a:rPr lang="en-US" sz="1200" b="1" baseline="0" dirty="0" smtClean="0"/>
              <a:t> about this from several angles and I have a couple of examples that will illustrate a shift away from a focus on “what” toward a focus on “how”</a:t>
            </a:r>
          </a:p>
          <a:p>
            <a:endParaRPr lang="en-US" sz="1200" b="1" baseline="0" dirty="0" smtClean="0"/>
          </a:p>
          <a:p>
            <a:r>
              <a:rPr lang="en-US" sz="1200" b="1" baseline="0" dirty="0" smtClean="0"/>
              <a:t>Growing autonomous learners.</a:t>
            </a:r>
          </a:p>
          <a:p>
            <a:r>
              <a:rPr lang="en-US" sz="1200" b="1" baseline="0" dirty="0" smtClean="0"/>
              <a:t>We can add “</a:t>
            </a:r>
            <a:r>
              <a:rPr lang="en-US" sz="1200" b="1" baseline="0" dirty="0" err="1" smtClean="0"/>
              <a:t>interculturally</a:t>
            </a:r>
            <a:r>
              <a:rPr lang="en-US" sz="1200" b="1" baseline="0" dirty="0" smtClean="0"/>
              <a:t>” to all of these.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We can’t possibly teach students</a:t>
            </a:r>
            <a:r>
              <a:rPr lang="en-US" sz="1200" baseline="0" dirty="0" smtClean="0"/>
              <a:t> everything in the amount of time that we have with them.  So, it’s not a matter of teaching content - facts and information – and assessing recall of that content, but rather teaching how to learn – how to communicate, to observe, to evaluate and to interpret. This is especially true when they are in contact with people from other cultures. This is also how we prepare life-long learners - </a:t>
            </a:r>
            <a:r>
              <a:rPr lang="en-US" sz="1200" dirty="0" smtClean="0">
                <a:latin typeface="Optima" charset="0"/>
              </a:rPr>
              <a:t>life-long learners who are true cyber-sophisticates, </a:t>
            </a:r>
            <a:r>
              <a:rPr lang="en-US" sz="1200" baseline="0" dirty="0" smtClean="0">
                <a:latin typeface="Optima" charset="0"/>
              </a:rPr>
              <a:t> able to interact with </a:t>
            </a:r>
            <a:r>
              <a:rPr lang="en-US" sz="1200" dirty="0" smtClean="0">
                <a:latin typeface="Optima" charset="0"/>
              </a:rPr>
              <a:t>people in other cultures in other languages. </a:t>
            </a:r>
            <a:endParaRPr lang="en-US" sz="1200" baseline="0" dirty="0" smtClean="0"/>
          </a:p>
          <a:p>
            <a:endParaRPr lang="en-US" sz="1200" baseline="0" dirty="0" smtClean="0"/>
          </a:p>
          <a:p>
            <a:endParaRPr lang="en-US" dirty="0"/>
          </a:p>
        </p:txBody>
      </p:sp>
      <p:sp>
        <p:nvSpPr>
          <p:cNvPr id="4" name="Slide Number Placeholder 3"/>
          <p:cNvSpPr>
            <a:spLocks noGrp="1"/>
          </p:cNvSpPr>
          <p:nvPr>
            <p:ph type="sldNum" sz="quarter" idx="10"/>
          </p:nvPr>
        </p:nvSpPr>
        <p:spPr/>
        <p:txBody>
          <a:bodyPr/>
          <a:lstStyle/>
          <a:p>
            <a:fld id="{849D13BC-45A5-364A-BF92-DD513FE8CB8C}" type="slidenum">
              <a:rPr lang="en-US" smtClean="0"/>
              <a:t>4</a:t>
            </a:fld>
            <a:endParaRPr lang="en-US"/>
          </a:p>
        </p:txBody>
      </p:sp>
    </p:spTree>
    <p:extLst>
      <p:ext uri="{BB962C8B-B14F-4D97-AF65-F5344CB8AC3E}">
        <p14:creationId xmlns:p14="http://schemas.microsoft.com/office/powerpoint/2010/main" val="3553825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write, listen, speak – comprehend and produce</a:t>
            </a:r>
          </a:p>
          <a:p>
            <a:r>
              <a:rPr lang="en-US" baseline="0" dirty="0" smtClean="0"/>
              <a:t>Build intercultural competence</a:t>
            </a:r>
          </a:p>
          <a:p>
            <a:r>
              <a:rPr lang="en-US" baseline="0" dirty="0" smtClean="0"/>
              <a:t>Gather and evaluate authentic L2 media</a:t>
            </a:r>
          </a:p>
          <a:p>
            <a:r>
              <a:rPr lang="en-US" baseline="0" dirty="0" smtClean="0"/>
              <a:t>Create and share information with an understanding of how it reflects ones own culture.</a:t>
            </a:r>
            <a:endParaRPr lang="en-US" dirty="0"/>
          </a:p>
        </p:txBody>
      </p:sp>
      <p:sp>
        <p:nvSpPr>
          <p:cNvPr id="4" name="Slide Number Placeholder 3"/>
          <p:cNvSpPr>
            <a:spLocks noGrp="1"/>
          </p:cNvSpPr>
          <p:nvPr>
            <p:ph type="sldNum" sz="quarter" idx="10"/>
          </p:nvPr>
        </p:nvSpPr>
        <p:spPr/>
        <p:txBody>
          <a:bodyPr/>
          <a:lstStyle/>
          <a:p>
            <a:fld id="{849D13BC-45A5-364A-BF92-DD513FE8CB8C}" type="slidenum">
              <a:rPr lang="en-US" smtClean="0"/>
              <a:t>5</a:t>
            </a:fld>
            <a:endParaRPr lang="en-US"/>
          </a:p>
        </p:txBody>
      </p:sp>
    </p:spTree>
    <p:extLst>
      <p:ext uri="{BB962C8B-B14F-4D97-AF65-F5344CB8AC3E}">
        <p14:creationId xmlns:p14="http://schemas.microsoft.com/office/powerpoint/2010/main" val="355382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So what</a:t>
            </a:r>
            <a:r>
              <a:rPr lang="en-US" sz="1600" baseline="0" dirty="0" smtClean="0"/>
              <a:t> do we mean by new media literacies and how did we get from “literacy” to plural “literacies” anyway? In this part of the presentation, I will introduce you to some of the literature that is available about literacies, most of it situated outside the specific domain of language learning and teaching.</a:t>
            </a:r>
            <a:endParaRPr lang="en-US" sz="1600" dirty="0"/>
          </a:p>
        </p:txBody>
      </p:sp>
      <p:sp>
        <p:nvSpPr>
          <p:cNvPr id="4" name="Slide Number Placeholder 3"/>
          <p:cNvSpPr>
            <a:spLocks noGrp="1"/>
          </p:cNvSpPr>
          <p:nvPr>
            <p:ph type="sldNum" sz="quarter" idx="10"/>
          </p:nvPr>
        </p:nvSpPr>
        <p:spPr/>
        <p:txBody>
          <a:bodyPr/>
          <a:lstStyle/>
          <a:p>
            <a:fld id="{849D13BC-45A5-364A-BF92-DD513FE8CB8C}" type="slidenum">
              <a:rPr lang="en-US" smtClean="0"/>
              <a:t>6</a:t>
            </a:fld>
            <a:endParaRPr lang="en-US"/>
          </a:p>
        </p:txBody>
      </p:sp>
    </p:spTree>
    <p:extLst>
      <p:ext uri="{BB962C8B-B14F-4D97-AF65-F5344CB8AC3E}">
        <p14:creationId xmlns:p14="http://schemas.microsoft.com/office/powerpoint/2010/main" val="2013655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Literacy</a:t>
            </a:r>
            <a:r>
              <a:rPr lang="en-US" sz="1600" dirty="0" smtClean="0"/>
              <a:t> has traditionally been described as the ability to read and write.</a:t>
            </a:r>
            <a:r>
              <a:rPr lang="en-US" sz="1600" baseline="0" dirty="0" smtClean="0"/>
              <a:t> In some updated definitions, it also included the ability to do arithmetic as the third of the basic survival skills needed to function in society. </a:t>
            </a:r>
            <a:r>
              <a:rPr lang="en-US" sz="1600" dirty="0" smtClean="0"/>
              <a:t> But the meaning of that term has been</a:t>
            </a:r>
            <a:r>
              <a:rPr lang="en-US" sz="1600" baseline="0" dirty="0" smtClean="0"/>
              <a:t> elaborated in recent years as evidenced by the topic of this presentation – New Media Literacies,</a:t>
            </a:r>
            <a:endParaRPr lang="en-US" sz="1600" dirty="0"/>
          </a:p>
        </p:txBody>
      </p:sp>
      <p:sp>
        <p:nvSpPr>
          <p:cNvPr id="4" name="Slide Number Placeholder 3"/>
          <p:cNvSpPr>
            <a:spLocks noGrp="1"/>
          </p:cNvSpPr>
          <p:nvPr>
            <p:ph type="sldNum" sz="quarter" idx="10"/>
          </p:nvPr>
        </p:nvSpPr>
        <p:spPr/>
        <p:txBody>
          <a:bodyPr/>
          <a:lstStyle/>
          <a:p>
            <a:fld id="{849D13BC-45A5-364A-BF92-DD513FE8CB8C}" type="slidenum">
              <a:rPr lang="en-US" smtClean="0"/>
              <a:t>7</a:t>
            </a:fld>
            <a:endParaRPr lang="en-US" dirty="0"/>
          </a:p>
        </p:txBody>
      </p:sp>
    </p:spTree>
    <p:extLst>
      <p:ext uri="{BB962C8B-B14F-4D97-AF65-F5344CB8AC3E}">
        <p14:creationId xmlns:p14="http://schemas.microsoft.com/office/powerpoint/2010/main" val="171916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From ACRL’s </a:t>
            </a:r>
            <a:r>
              <a:rPr lang="en-US" sz="1200" kern="1200" dirty="0" smtClean="0">
                <a:solidFill>
                  <a:schemeClr val="tx1"/>
                </a:solidFill>
                <a:latin typeface="Optima"/>
                <a:ea typeface="ＭＳ Ｐゴシック" charset="-128"/>
                <a:cs typeface="ＭＳ Ｐゴシック" charset="-128"/>
              </a:rPr>
              <a:t>Information literacy competency standards for higher education. </a:t>
            </a:r>
            <a:endParaRPr lang="en-US" sz="1200" dirty="0" smtClean="0"/>
          </a:p>
          <a:p>
            <a:endParaRPr lang="en-US" sz="1200" dirty="0" smtClean="0"/>
          </a:p>
          <a:p>
            <a:r>
              <a:rPr lang="en-US" sz="1200" dirty="0" smtClean="0"/>
              <a:t>Information literacy is the solution to Data Smog.</a:t>
            </a:r>
          </a:p>
          <a:p>
            <a:endParaRPr lang="en-US" sz="1200" dirty="0" smtClean="0"/>
          </a:p>
          <a:p>
            <a:r>
              <a:rPr lang="en-US" sz="1200" dirty="0" smtClean="0"/>
              <a:t>In the next slide I will</a:t>
            </a:r>
            <a:r>
              <a:rPr lang="en-US" sz="1200" baseline="0" dirty="0" smtClean="0"/>
              <a:t> show you a video that amplifies a bit on this definition in a lively and colorful </a:t>
            </a:r>
            <a:r>
              <a:rPr lang="en-US" sz="1200" baseline="0" dirty="0" err="1" smtClean="0"/>
              <a:t>fash</a:t>
            </a:r>
            <a:endParaRPr lang="en-US" dirty="0"/>
          </a:p>
        </p:txBody>
      </p:sp>
      <p:sp>
        <p:nvSpPr>
          <p:cNvPr id="4" name="Slide Number Placeholder 3"/>
          <p:cNvSpPr>
            <a:spLocks noGrp="1"/>
          </p:cNvSpPr>
          <p:nvPr>
            <p:ph type="sldNum" sz="quarter" idx="10"/>
          </p:nvPr>
        </p:nvSpPr>
        <p:spPr/>
        <p:txBody>
          <a:bodyPr/>
          <a:lstStyle/>
          <a:p>
            <a:fld id="{849D13BC-45A5-364A-BF92-DD513FE8CB8C}" type="slidenum">
              <a:rPr lang="en-US" smtClean="0"/>
              <a:t>8</a:t>
            </a:fld>
            <a:endParaRPr lang="en-US"/>
          </a:p>
        </p:txBody>
      </p:sp>
    </p:spTree>
    <p:extLst>
      <p:ext uri="{BB962C8B-B14F-4D97-AF65-F5344CB8AC3E}">
        <p14:creationId xmlns:p14="http://schemas.microsoft.com/office/powerpoint/2010/main" val="3148703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As we have moved from teaching students about the language toward developing students as active speakers and users of the language, literacy</a:t>
            </a:r>
            <a:r>
              <a:rPr lang="en-US" sz="1600" baseline="0" dirty="0" smtClean="0"/>
              <a:t> has become critical.</a:t>
            </a:r>
            <a:endParaRPr lang="en-US" sz="1600" dirty="0"/>
          </a:p>
        </p:txBody>
      </p:sp>
      <p:sp>
        <p:nvSpPr>
          <p:cNvPr id="4" name="Slide Number Placeholder 3"/>
          <p:cNvSpPr>
            <a:spLocks noGrp="1"/>
          </p:cNvSpPr>
          <p:nvPr>
            <p:ph type="sldNum" sz="quarter" idx="10"/>
          </p:nvPr>
        </p:nvSpPr>
        <p:spPr/>
        <p:txBody>
          <a:bodyPr/>
          <a:lstStyle/>
          <a:p>
            <a:fld id="{849D13BC-45A5-364A-BF92-DD513FE8CB8C}" type="slidenum">
              <a:rPr lang="en-US" smtClean="0"/>
              <a:t>9</a:t>
            </a:fld>
            <a:endParaRPr lang="en-US"/>
          </a:p>
        </p:txBody>
      </p:sp>
    </p:spTree>
    <p:extLst>
      <p:ext uri="{BB962C8B-B14F-4D97-AF65-F5344CB8AC3E}">
        <p14:creationId xmlns:p14="http://schemas.microsoft.com/office/powerpoint/2010/main" val="3602420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8ACDB3CC-F982-40F9-8DD6-BCC9AFBF44BD}" type="datetime1">
              <a:rPr lang="en-US" smtClean="0"/>
              <a:pPr/>
              <a:t>7/8/13</a:t>
            </a:fld>
            <a:endParaRPr lang="en-US" dirty="0"/>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dirty="0"/>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E41C2AA7-903D-AC48-BE4F-355A55822E5B}" type="datetimeFigureOut">
              <a:rPr lang="en-US" smtClean="0"/>
              <a:t>7/8/13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E0F38-80F4-884A-B532-8A9AC26461D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4267200" y="0"/>
            <a:ext cx="4876800" cy="6858000"/>
            <a:chOff x="4267200" y="0"/>
            <a:chExt cx="4876800" cy="6858000"/>
          </a:xfrm>
        </p:grpSpPr>
        <p:pic>
          <p:nvPicPr>
            <p:cNvPr id="10" name="Picture 9"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1" name="Picture 10"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E41C2AA7-903D-AC48-BE4F-355A55822E5B}" type="datetimeFigureOut">
              <a:rPr lang="en-US" smtClean="0"/>
              <a:t>7/8/13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E0F38-80F4-884A-B532-8A9AC26461D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41C2AA7-903D-AC48-BE4F-355A55822E5B}" type="datetimeFigureOut">
              <a:rPr lang="en-US" smtClean="0"/>
              <a:t>7/8/13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E0F38-80F4-884A-B532-8A9AC26461D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7696200" cy="6858000"/>
            <a:chOff x="0" y="0"/>
            <a:chExt cx="7696200" cy="6858000"/>
          </a:xfrm>
        </p:grpSpPr>
        <p:pic>
          <p:nvPicPr>
            <p:cNvPr id="8" name="Picture 7" descr="Overlay-Blank.jpg"/>
            <p:cNvPicPr>
              <a:picLocks noChangeAspect="1"/>
            </p:cNvPicPr>
            <p:nvPr userDrawn="1"/>
          </p:nvPicPr>
          <p:blipFill>
            <a:blip r:embed="rId2"/>
            <a:srcRect l="1471" r="16862"/>
            <a:stretch>
              <a:fillRect/>
            </a:stretch>
          </p:blipFill>
          <p:spPr>
            <a:xfrm>
              <a:off x="0" y="0"/>
              <a:ext cx="7467600"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7428309" y="0"/>
              <a:ext cx="267891" cy="6858000"/>
            </a:xfrm>
            <a:prstGeom prst="rect">
              <a:avLst/>
            </a:prstGeom>
          </p:spPr>
        </p:pic>
      </p:grpSp>
      <p:sp>
        <p:nvSpPr>
          <p:cNvPr id="2" name="Vertical Title 1"/>
          <p:cNvSpPr>
            <a:spLocks noGrp="1"/>
          </p:cNvSpPr>
          <p:nvPr>
            <p:ph type="title" orient="vert"/>
          </p:nvPr>
        </p:nvSpPr>
        <p:spPr>
          <a:xfrm>
            <a:off x="7620000" y="381001"/>
            <a:ext cx="1447800" cy="56975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41C2AA7-903D-AC48-BE4F-355A55822E5B}" type="datetimeFigureOut">
              <a:rPr lang="en-US" smtClean="0"/>
              <a:t>7/8/13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E0F38-80F4-884A-B532-8A9AC26461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41C2AA7-903D-AC48-BE4F-355A55822E5B}" type="datetimeFigureOut">
              <a:rPr lang="en-US" smtClean="0"/>
              <a:t>7/8/13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E0F38-80F4-884A-B532-8A9AC26461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E41C2AA7-903D-AC48-BE4F-355A55822E5B}" type="datetimeFigureOut">
              <a:rPr lang="en-US" smtClean="0"/>
              <a:t>7/8/13</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en-US" smtClean="0"/>
              <a:t>Click to edit Master title style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7/8/13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1372650"/>
            <a:ext cx="9144000" cy="5485350"/>
            <a:chOff x="0" y="1372650"/>
            <a:chExt cx="9144000" cy="5485350"/>
          </a:xfrm>
        </p:grpSpPr>
        <p:pic>
          <p:nvPicPr>
            <p:cNvPr id="9" name="Picture 8"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0" name="Picture 9"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41C2AA7-903D-AC48-BE4F-355A55822E5B}" type="datetimeFigureOut">
              <a:rPr lang="en-US" smtClean="0"/>
              <a:t>7/8/13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E0F38-80F4-884A-B532-8A9AC26461D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372650"/>
            <a:ext cx="9144000" cy="5485350"/>
            <a:chOff x="0" y="1372650"/>
            <a:chExt cx="9144000" cy="5485350"/>
          </a:xfrm>
        </p:grpSpPr>
        <p:pic>
          <p:nvPicPr>
            <p:cNvPr id="11" name="Picture 10"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2" name="Picture 11"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66048"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41C2AA7-903D-AC48-BE4F-355A55822E5B}" type="datetimeFigureOut">
              <a:rPr lang="en-US" smtClean="0"/>
              <a:t>7/8/13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5E0F38-80F4-884A-B532-8A9AC26461D5}" type="slidenum">
              <a:rPr lang="en-US" smtClean="0"/>
              <a:t>‹#›</a:t>
            </a:fld>
            <a:endParaRPr lang="en-US"/>
          </a:p>
        </p:txBody>
      </p:sp>
      <p:pic>
        <p:nvPicPr>
          <p:cNvPr id="14" name="Picture 13" descr="Overlay-HorizontalBridge.jpg"/>
          <p:cNvPicPr>
            <a:picLocks noChangeAspect="1"/>
          </p:cNvPicPr>
          <p:nvPr/>
        </p:nvPicPr>
        <p:blipFill>
          <a:blip r:embed="rId3"/>
          <a:srcRect t="23425" r="61031" b="39764"/>
          <a:stretch>
            <a:fillRect/>
          </a:stretch>
        </p:blipFill>
        <p:spPr>
          <a:xfrm>
            <a:off x="4766048" y="2460812"/>
            <a:ext cx="3563348" cy="98613"/>
          </a:xfrm>
          <a:prstGeom prst="rect">
            <a:avLst/>
          </a:prstGeom>
          <a:solidFill>
            <a:schemeClr val="bg2">
              <a:lumMod val="40000"/>
              <a:lumOff val="60000"/>
            </a:schemeClr>
          </a:solidFill>
        </p:spPr>
      </p:pic>
      <p:pic>
        <p:nvPicPr>
          <p:cNvPr id="15" name="Picture 14" descr="Overlay-HorizontalBridge.jpg"/>
          <p:cNvPicPr>
            <a:picLocks noChangeAspect="1"/>
          </p:cNvPicPr>
          <p:nvPr/>
        </p:nvPicPr>
        <p:blipFill>
          <a:blip r:embed="rId3"/>
          <a:srcRect t="23425" r="61031" b="39764"/>
          <a:stretch>
            <a:fillRect/>
          </a:stretch>
        </p:blipFill>
        <p:spPr>
          <a:xfrm>
            <a:off x="780052" y="2460812"/>
            <a:ext cx="3563348" cy="98613"/>
          </a:xfrm>
          <a:prstGeom prst="rect">
            <a:avLst/>
          </a:prstGeom>
          <a:solidFill>
            <a:schemeClr val="bg2">
              <a:lumMod val="40000"/>
              <a:lumOff val="60000"/>
            </a:schemeClr>
          </a:solid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p:nvGrpSpPr>
        <p:grpSpPr>
          <a:xfrm>
            <a:off x="0" y="1372650"/>
            <a:ext cx="9144000" cy="5485350"/>
            <a:chOff x="0" y="1372650"/>
            <a:chExt cx="9144000" cy="5485350"/>
          </a:xfrm>
        </p:grpSpPr>
        <p:pic>
          <p:nvPicPr>
            <p:cNvPr id="7" name="Picture 6"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8" name="Picture 7"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41C2AA7-903D-AC48-BE4F-355A55822E5B}" type="datetimeFigureOut">
              <a:rPr lang="en-US" smtClean="0"/>
              <a:t>7/8/13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5E0F38-80F4-884A-B532-8A9AC26461D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E41C2AA7-903D-AC48-BE4F-355A55822E5B}" type="datetimeFigureOut">
              <a:rPr lang="en-US" smtClean="0"/>
              <a:t>7/8/13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5E0F38-80F4-884A-B532-8A9AC26461D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11"/>
          <p:cNvGrpSpPr/>
          <p:nvPr/>
        </p:nvGrpSpPr>
        <p:grpSpPr>
          <a:xfrm>
            <a:off x="4267200" y="0"/>
            <a:ext cx="4876800" cy="6858000"/>
            <a:chOff x="4267200" y="0"/>
            <a:chExt cx="4876800" cy="6858000"/>
          </a:xfrm>
        </p:grpSpPr>
        <p:pic>
          <p:nvPicPr>
            <p:cNvPr id="9" name="Picture 8"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US" smtClean="0"/>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spcBef>
                <a:spcPts val="6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1C2AA7-903D-AC48-BE4F-355A55822E5B}" type="datetimeFigureOut">
              <a:rPr lang="en-US" smtClean="0"/>
              <a:t>7/8/13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4267200" y="6356350"/>
            <a:ext cx="609600" cy="365125"/>
          </a:xfrm>
        </p:spPr>
        <p:txBody>
          <a:bodyPr/>
          <a:lstStyle>
            <a:lvl1pPr algn="ctr">
              <a:defRPr>
                <a:solidFill>
                  <a:schemeClr val="tx2">
                    <a:lumMod val="40000"/>
                    <a:lumOff val="60000"/>
                  </a:schemeClr>
                </a:solidFill>
              </a:defRPr>
            </a:lvl1pPr>
          </a:lstStyle>
          <a:p>
            <a:fld id="{8A5E0F38-80F4-884A-B532-8A9AC26461D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2" y="40341"/>
            <a:ext cx="7570787" cy="1411941"/>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92162" y="1761565"/>
            <a:ext cx="7570787" cy="42896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defRPr>
            </a:lvl1pPr>
          </a:lstStyle>
          <a:p>
            <a:fld id="{E41C2AA7-903D-AC48-BE4F-355A55822E5B}" type="datetimeFigureOut">
              <a:rPr lang="en-US" smtClean="0"/>
              <a:t>7/8/13</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a:solidFill>
                  <a:schemeClr val="tx2">
                    <a:lumMod val="40000"/>
                    <a:lumOff val="60000"/>
                  </a:schemeClr>
                </a:solidFill>
              </a:defRPr>
            </a:lvl1pPr>
          </a:lstStyle>
          <a:p>
            <a:fld id="{8A5E0F38-80F4-884A-B532-8A9AC26461D5}" type="slidenum">
              <a:rPr lang="en-US" smtClean="0"/>
              <a:t>‹#›</a:t>
            </a:fld>
            <a:endParaRPr lang="en-US"/>
          </a:p>
        </p:txBody>
      </p:sp>
      <p:sp>
        <p:nvSpPr>
          <p:cNvPr id="5" name="Footer Placeholder 4"/>
          <p:cNvSpPr>
            <a:spLocks noGrp="1"/>
          </p:cNvSpPr>
          <p:nvPr>
            <p:ph type="ftr" sz="quarter" idx="3"/>
          </p:nvPr>
        </p:nvSpPr>
        <p:spPr>
          <a:xfrm>
            <a:off x="37203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Lst>
  <p:txStyles>
    <p:title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p:titleStyle>
    <p:body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zherebtsov.borda.ru/" TargetMode="External"/><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effectLst/>
              </a:rPr>
              <a:t>CALL and </a:t>
            </a:r>
            <a:br>
              <a:rPr lang="en-US" dirty="0" smtClean="0">
                <a:effectLst/>
              </a:rPr>
            </a:br>
            <a:r>
              <a:rPr lang="en-US" dirty="0" smtClean="0">
                <a:effectLst/>
              </a:rPr>
              <a:t>New </a:t>
            </a:r>
            <a:r>
              <a:rPr lang="en-US" dirty="0">
                <a:effectLst/>
              </a:rPr>
              <a:t>Media </a:t>
            </a:r>
            <a:r>
              <a:rPr lang="en-US" dirty="0" smtClean="0">
                <a:effectLst/>
              </a:rPr>
              <a:t>Literacies</a:t>
            </a:r>
            <a:endParaRPr lang="en-US" dirty="0"/>
          </a:p>
        </p:txBody>
      </p:sp>
      <p:sp>
        <p:nvSpPr>
          <p:cNvPr id="3" name="Subtitle 2"/>
          <p:cNvSpPr>
            <a:spLocks noGrp="1"/>
          </p:cNvSpPr>
          <p:nvPr>
            <p:ph type="subTitle" idx="1"/>
          </p:nvPr>
        </p:nvSpPr>
        <p:spPr>
          <a:xfrm>
            <a:off x="1854200" y="5204011"/>
            <a:ext cx="5446713" cy="1362375"/>
          </a:xfrm>
        </p:spPr>
        <p:txBody>
          <a:bodyPr>
            <a:normAutofit/>
          </a:bodyPr>
          <a:lstStyle/>
          <a:p>
            <a:r>
              <a:rPr lang="en-US" sz="2400" b="1" dirty="0" err="1" smtClean="0"/>
              <a:t>WorldCALL</a:t>
            </a:r>
            <a:r>
              <a:rPr lang="en-US" sz="2400" b="1" dirty="0" smtClean="0"/>
              <a:t> 2013</a:t>
            </a:r>
          </a:p>
          <a:p>
            <a:r>
              <a:rPr lang="en-US" sz="2400" b="1" smtClean="0"/>
              <a:t>Dr</a:t>
            </a:r>
            <a:r>
              <a:rPr lang="en-US" sz="2400" b="1" dirty="0" smtClean="0"/>
              <a:t>. Sue E. K. Otto</a:t>
            </a:r>
          </a:p>
          <a:p>
            <a:r>
              <a:rPr lang="en-US" dirty="0" smtClean="0"/>
              <a:t>University of Iowa</a:t>
            </a:r>
            <a:endParaRPr lang="en-US" dirty="0"/>
          </a:p>
        </p:txBody>
      </p:sp>
    </p:spTree>
    <p:extLst>
      <p:ext uri="{BB962C8B-B14F-4D97-AF65-F5344CB8AC3E}">
        <p14:creationId xmlns:p14="http://schemas.microsoft.com/office/powerpoint/2010/main" val="4085879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t>New Media Literacies </a:t>
            </a:r>
            <a:r>
              <a:rPr lang="en-US" sz="3200" b="1" dirty="0" smtClean="0"/>
              <a:t>(MIT Style)</a:t>
            </a:r>
            <a:endParaRPr lang="en-US" sz="3200" b="1" dirty="0"/>
          </a:p>
        </p:txBody>
      </p:sp>
      <p:pic>
        <p:nvPicPr>
          <p:cNvPr id="3" name="NewMediaLiteracies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8746" y="2114409"/>
            <a:ext cx="6846509" cy="3851162"/>
          </a:xfrm>
          <a:prstGeom prst="rect">
            <a:avLst/>
          </a:prstGeom>
        </p:spPr>
      </p:pic>
    </p:spTree>
    <p:extLst>
      <p:ext uri="{BB962C8B-B14F-4D97-AF65-F5344CB8AC3E}">
        <p14:creationId xmlns:p14="http://schemas.microsoft.com/office/powerpoint/2010/main" val="10119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49" y="-4696"/>
            <a:ext cx="7570787" cy="1411941"/>
          </a:xfrm>
        </p:spPr>
        <p:txBody>
          <a:bodyPr>
            <a:normAutofit fontScale="90000"/>
          </a:bodyPr>
          <a:lstStyle/>
          <a:p>
            <a:pPr>
              <a:lnSpc>
                <a:spcPct val="100000"/>
              </a:lnSpc>
            </a:pPr>
            <a:r>
              <a:rPr lang="en-US" sz="4400" b="1" dirty="0" smtClean="0"/>
              <a:t>New London Group</a:t>
            </a:r>
            <a:r>
              <a:rPr lang="en-US" sz="4400" dirty="0" smtClean="0"/>
              <a:t>:</a:t>
            </a:r>
            <a:r>
              <a:rPr lang="en-US" dirty="0" smtClean="0"/>
              <a:t> </a:t>
            </a:r>
            <a:r>
              <a:rPr lang="en-US" sz="4000" dirty="0" smtClean="0"/>
              <a:t>4 components of the pedagogy of </a:t>
            </a:r>
            <a:r>
              <a:rPr lang="en-US" sz="4000" dirty="0" err="1" smtClean="0"/>
              <a:t>multiliteracies</a:t>
            </a:r>
            <a:endParaRPr lang="en-US" sz="4000" dirty="0"/>
          </a:p>
        </p:txBody>
      </p:sp>
      <p:sp>
        <p:nvSpPr>
          <p:cNvPr id="3" name="Content Placeholder 2"/>
          <p:cNvSpPr>
            <a:spLocks noGrp="1"/>
          </p:cNvSpPr>
          <p:nvPr>
            <p:ph idx="1"/>
          </p:nvPr>
        </p:nvSpPr>
        <p:spPr>
          <a:xfrm>
            <a:off x="779463" y="1949824"/>
            <a:ext cx="7583488" cy="4391000"/>
          </a:xfrm>
        </p:spPr>
        <p:txBody>
          <a:bodyPr>
            <a:normAutofit fontScale="77500" lnSpcReduction="20000"/>
          </a:bodyPr>
          <a:lstStyle/>
          <a:p>
            <a:r>
              <a:rPr lang="en-US" b="1" dirty="0" smtClean="0"/>
              <a:t>Situated Practice</a:t>
            </a:r>
          </a:p>
          <a:p>
            <a:pPr marL="349250" lvl="1" indent="0">
              <a:buNone/>
            </a:pPr>
            <a:r>
              <a:rPr lang="en-US" dirty="0" smtClean="0"/>
              <a:t>Immersion in experience and utilization of available discourses</a:t>
            </a:r>
          </a:p>
          <a:p>
            <a:r>
              <a:rPr lang="en-US" b="1" dirty="0" smtClean="0"/>
              <a:t>Overt Instruction</a:t>
            </a:r>
          </a:p>
          <a:p>
            <a:pPr marL="349250" lvl="1" indent="0">
              <a:buNone/>
            </a:pPr>
            <a:r>
              <a:rPr lang="en-US" dirty="0" smtClean="0"/>
              <a:t>Systematic, analytic, and conscious understanding that students shape or design based on their experiences</a:t>
            </a:r>
          </a:p>
          <a:p>
            <a:r>
              <a:rPr lang="en-US" b="1" dirty="0" smtClean="0"/>
              <a:t>Critical Framing</a:t>
            </a:r>
          </a:p>
          <a:p>
            <a:pPr marL="349250" lvl="1" indent="0">
              <a:buNone/>
            </a:pPr>
            <a:r>
              <a:rPr lang="en-US" dirty="0" smtClean="0"/>
              <a:t>Interpreting the social and cultural context of particular designs of meaning (taking a critical view of what they are studying in relation to its context).</a:t>
            </a:r>
          </a:p>
          <a:p>
            <a:r>
              <a:rPr lang="en-US" b="1" dirty="0" smtClean="0"/>
              <a:t>Transformed Practice</a:t>
            </a:r>
          </a:p>
          <a:p>
            <a:pPr marL="349250" lvl="1" indent="0">
              <a:buNone/>
            </a:pPr>
            <a:r>
              <a:rPr lang="en-US" dirty="0" smtClean="0"/>
              <a:t>Transfer in meaning-making practice (putting the transformed meaning to work in other contexts or cultural sites)</a:t>
            </a:r>
            <a:endParaRPr lang="en-US" dirty="0"/>
          </a:p>
        </p:txBody>
      </p:sp>
    </p:spTree>
    <p:extLst>
      <p:ext uri="{BB962C8B-B14F-4D97-AF65-F5344CB8AC3E}">
        <p14:creationId xmlns:p14="http://schemas.microsoft.com/office/powerpoint/2010/main" val="2887633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hlink"/>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hlink"/>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hlink"/>
                                      </p:to>
                                    </p:animClr>
                                  </p:sub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hlink"/>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hlink"/>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6226" y="40341"/>
            <a:ext cx="8592343" cy="1411941"/>
          </a:xfrm>
        </p:spPr>
        <p:txBody>
          <a:bodyPr/>
          <a:lstStyle/>
          <a:p>
            <a:r>
              <a:rPr lang="en-US" sz="4400" dirty="0" smtClean="0"/>
              <a:t>Students as Global Citizens</a:t>
            </a:r>
            <a:endParaRPr lang="en-US" sz="4400" dirty="0"/>
          </a:p>
        </p:txBody>
      </p:sp>
      <p:sp>
        <p:nvSpPr>
          <p:cNvPr id="4" name="Content Placeholder 3"/>
          <p:cNvSpPr>
            <a:spLocks noGrp="1"/>
          </p:cNvSpPr>
          <p:nvPr>
            <p:ph idx="1"/>
          </p:nvPr>
        </p:nvSpPr>
        <p:spPr>
          <a:xfrm>
            <a:off x="792162" y="1770572"/>
            <a:ext cx="4584807" cy="4289611"/>
          </a:xfrm>
        </p:spPr>
        <p:txBody>
          <a:bodyPr>
            <a:normAutofit/>
          </a:bodyPr>
          <a:lstStyle/>
          <a:p>
            <a:pPr>
              <a:spcBef>
                <a:spcPts val="4800"/>
              </a:spcBef>
            </a:pPr>
            <a:r>
              <a:rPr lang="en-US" sz="3600" dirty="0" smtClean="0">
                <a:solidFill>
                  <a:schemeClr val="bg2">
                    <a:lumMod val="75000"/>
                  </a:schemeClr>
                </a:solidFill>
              </a:rPr>
              <a:t>Information Literacy</a:t>
            </a:r>
          </a:p>
          <a:p>
            <a:pPr>
              <a:spcBef>
                <a:spcPts val="4800"/>
              </a:spcBef>
            </a:pPr>
            <a:r>
              <a:rPr lang="en-US" sz="3600" dirty="0" smtClean="0">
                <a:solidFill>
                  <a:schemeClr val="bg2">
                    <a:lumMod val="75000"/>
                  </a:schemeClr>
                </a:solidFill>
              </a:rPr>
              <a:t>Media Literacy</a:t>
            </a:r>
          </a:p>
          <a:p>
            <a:pPr>
              <a:spcBef>
                <a:spcPts val="4800"/>
              </a:spcBef>
            </a:pPr>
            <a:r>
              <a:rPr lang="en-US" sz="3600" dirty="0" smtClean="0">
                <a:solidFill>
                  <a:schemeClr val="bg2">
                    <a:lumMod val="75000"/>
                  </a:schemeClr>
                </a:solidFill>
              </a:rPr>
              <a:t>Technology Literacy</a:t>
            </a:r>
          </a:p>
        </p:txBody>
      </p:sp>
      <p:sp>
        <p:nvSpPr>
          <p:cNvPr id="5" name="TextBox 4"/>
          <p:cNvSpPr txBox="1"/>
          <p:nvPr/>
        </p:nvSpPr>
        <p:spPr>
          <a:xfrm>
            <a:off x="1468048" y="2364485"/>
            <a:ext cx="7043235" cy="830997"/>
          </a:xfrm>
          <a:prstGeom prst="rect">
            <a:avLst/>
          </a:prstGeom>
          <a:noFill/>
        </p:spPr>
        <p:txBody>
          <a:bodyPr wrap="square" rtlCol="0">
            <a:spAutoFit/>
          </a:bodyPr>
          <a:lstStyle/>
          <a:p>
            <a:r>
              <a:rPr lang="en-US" sz="2400" dirty="0" smtClean="0">
                <a:solidFill>
                  <a:srgbClr val="2F1F58"/>
                </a:solidFill>
              </a:rPr>
              <a:t>Able to </a:t>
            </a:r>
            <a:r>
              <a:rPr lang="en-US" sz="2400" dirty="0">
                <a:solidFill>
                  <a:srgbClr val="2F1F58"/>
                </a:solidFill>
              </a:rPr>
              <a:t>access, manage, and effectively use culturally authentic sources in ethical and legal </a:t>
            </a:r>
            <a:r>
              <a:rPr lang="en-US" sz="2400" dirty="0" smtClean="0">
                <a:solidFill>
                  <a:srgbClr val="2F1F58"/>
                </a:solidFill>
              </a:rPr>
              <a:t>ways.</a:t>
            </a:r>
            <a:endParaRPr lang="en-US" sz="2400" dirty="0">
              <a:solidFill>
                <a:srgbClr val="2F1F58"/>
              </a:solidFill>
            </a:endParaRPr>
          </a:p>
        </p:txBody>
      </p:sp>
      <p:sp>
        <p:nvSpPr>
          <p:cNvPr id="6" name="TextBox 5"/>
          <p:cNvSpPr txBox="1"/>
          <p:nvPr/>
        </p:nvSpPr>
        <p:spPr>
          <a:xfrm>
            <a:off x="1468049" y="3512227"/>
            <a:ext cx="7043234" cy="1200328"/>
          </a:xfrm>
          <a:prstGeom prst="rect">
            <a:avLst/>
          </a:prstGeom>
          <a:noFill/>
        </p:spPr>
        <p:txBody>
          <a:bodyPr wrap="square" rtlCol="0">
            <a:spAutoFit/>
          </a:bodyPr>
          <a:lstStyle/>
          <a:p>
            <a:r>
              <a:rPr lang="en-US" sz="2400" dirty="0">
                <a:solidFill>
                  <a:srgbClr val="2F1F58"/>
                </a:solidFill>
              </a:rPr>
              <a:t>A</a:t>
            </a:r>
            <a:r>
              <a:rPr lang="en-US" sz="2400" dirty="0" smtClean="0">
                <a:solidFill>
                  <a:srgbClr val="2F1F58"/>
                </a:solidFill>
              </a:rPr>
              <a:t>ble </a:t>
            </a:r>
            <a:r>
              <a:rPr lang="en-US" sz="2400" dirty="0">
                <a:solidFill>
                  <a:srgbClr val="2F1F58"/>
                </a:solidFill>
              </a:rPr>
              <a:t>to evaluate authentic sources to understand how media reflect and influence language and culture.</a:t>
            </a:r>
          </a:p>
        </p:txBody>
      </p:sp>
      <p:sp>
        <p:nvSpPr>
          <p:cNvPr id="7" name="TextBox 6"/>
          <p:cNvSpPr txBox="1"/>
          <p:nvPr/>
        </p:nvSpPr>
        <p:spPr>
          <a:xfrm>
            <a:off x="1468049" y="4712555"/>
            <a:ext cx="7043234" cy="1569660"/>
          </a:xfrm>
          <a:prstGeom prst="rect">
            <a:avLst/>
          </a:prstGeom>
          <a:noFill/>
        </p:spPr>
        <p:txBody>
          <a:bodyPr wrap="square" rtlCol="0">
            <a:spAutoFit/>
          </a:bodyPr>
          <a:lstStyle/>
          <a:p>
            <a:r>
              <a:rPr lang="en-US" sz="2400" dirty="0" smtClean="0">
                <a:solidFill>
                  <a:srgbClr val="2F1F58"/>
                </a:solidFill>
              </a:rPr>
              <a:t>Able to use appropriate </a:t>
            </a:r>
            <a:r>
              <a:rPr lang="en-US" sz="2400" dirty="0">
                <a:solidFill>
                  <a:srgbClr val="2F1F58"/>
                </a:solidFill>
              </a:rPr>
              <a:t>technologies </a:t>
            </a:r>
            <a:r>
              <a:rPr lang="en-US" sz="2400" dirty="0" smtClean="0">
                <a:solidFill>
                  <a:srgbClr val="2F1F58"/>
                </a:solidFill>
              </a:rPr>
              <a:t>to interpret  </a:t>
            </a:r>
            <a:r>
              <a:rPr lang="en-US" sz="2400" dirty="0">
                <a:solidFill>
                  <a:srgbClr val="2F1F58"/>
                </a:solidFill>
              </a:rPr>
              <a:t>messages, </a:t>
            </a:r>
            <a:r>
              <a:rPr lang="en-US" sz="2400" dirty="0" smtClean="0">
                <a:solidFill>
                  <a:srgbClr val="2F1F58"/>
                </a:solidFill>
              </a:rPr>
              <a:t>interact </a:t>
            </a:r>
            <a:r>
              <a:rPr lang="en-US" sz="2400" dirty="0">
                <a:solidFill>
                  <a:srgbClr val="2F1F58"/>
                </a:solidFill>
              </a:rPr>
              <a:t>with others, and </a:t>
            </a:r>
            <a:r>
              <a:rPr lang="en-US" sz="2400" dirty="0" smtClean="0">
                <a:solidFill>
                  <a:srgbClr val="2F1F58"/>
                </a:solidFill>
              </a:rPr>
              <a:t>produce </a:t>
            </a:r>
            <a:r>
              <a:rPr lang="en-US" sz="2400" dirty="0">
                <a:solidFill>
                  <a:srgbClr val="2F1F58"/>
                </a:solidFill>
              </a:rPr>
              <a:t>written, oral and visual messages.</a:t>
            </a:r>
          </a:p>
          <a:p>
            <a:endParaRPr lang="en-US" sz="2400" dirty="0">
              <a:solidFill>
                <a:srgbClr val="2F1F58"/>
              </a:solidFill>
            </a:endParaRPr>
          </a:p>
        </p:txBody>
      </p:sp>
      <p:sp>
        <p:nvSpPr>
          <p:cNvPr id="8" name="TextBox 7"/>
          <p:cNvSpPr txBox="1"/>
          <p:nvPr/>
        </p:nvSpPr>
        <p:spPr>
          <a:xfrm>
            <a:off x="2017513" y="6408358"/>
            <a:ext cx="7079226" cy="338554"/>
          </a:xfrm>
          <a:prstGeom prst="rect">
            <a:avLst/>
          </a:prstGeom>
          <a:noFill/>
        </p:spPr>
        <p:txBody>
          <a:bodyPr wrap="square" rtlCol="0">
            <a:spAutoFit/>
          </a:bodyPr>
          <a:lstStyle/>
          <a:p>
            <a:r>
              <a:rPr lang="en-US" sz="1600" dirty="0" smtClean="0">
                <a:solidFill>
                  <a:schemeClr val="tx2"/>
                </a:solidFill>
              </a:rPr>
              <a:t>21</a:t>
            </a:r>
            <a:r>
              <a:rPr lang="en-US" sz="1600" baseline="30000" dirty="0" smtClean="0">
                <a:solidFill>
                  <a:schemeClr val="tx2"/>
                </a:solidFill>
              </a:rPr>
              <a:t>st</a:t>
            </a:r>
            <a:r>
              <a:rPr lang="en-US" sz="1600" dirty="0" smtClean="0">
                <a:solidFill>
                  <a:schemeClr val="tx2"/>
                </a:solidFill>
              </a:rPr>
              <a:t> </a:t>
            </a:r>
            <a:r>
              <a:rPr lang="en-US" sz="1600" dirty="0">
                <a:solidFill>
                  <a:schemeClr val="tx2"/>
                </a:solidFill>
              </a:rPr>
              <a:t>Century Skills Map: World </a:t>
            </a:r>
            <a:r>
              <a:rPr lang="en-US" sz="1600" dirty="0" smtClean="0">
                <a:solidFill>
                  <a:schemeClr val="tx2"/>
                </a:solidFill>
              </a:rPr>
              <a:t>Languages (2011), </a:t>
            </a:r>
            <a:r>
              <a:rPr lang="en-US" sz="1600" dirty="0">
                <a:solidFill>
                  <a:schemeClr val="tx2"/>
                </a:solidFill>
              </a:rPr>
              <a:t>Partnership for 21</a:t>
            </a:r>
            <a:r>
              <a:rPr lang="en-US" sz="1600" baseline="30000" dirty="0">
                <a:solidFill>
                  <a:schemeClr val="tx2"/>
                </a:solidFill>
              </a:rPr>
              <a:t>st</a:t>
            </a:r>
            <a:r>
              <a:rPr lang="en-US" sz="1600" dirty="0">
                <a:solidFill>
                  <a:schemeClr val="tx2"/>
                </a:solidFill>
              </a:rPr>
              <a:t> Century Skills </a:t>
            </a:r>
            <a:r>
              <a:rPr lang="en-US" sz="1600" dirty="0" smtClean="0">
                <a:solidFill>
                  <a:schemeClr val="tx2"/>
                </a:solidFill>
              </a:rPr>
              <a:t> </a:t>
            </a:r>
            <a:endParaRPr lang="en-US" sz="1600" dirty="0">
              <a:solidFill>
                <a:schemeClr val="tx2"/>
              </a:solidFill>
            </a:endParaRPr>
          </a:p>
        </p:txBody>
      </p:sp>
    </p:spTree>
    <p:extLst>
      <p:ext uri="{BB962C8B-B14F-4D97-AF65-F5344CB8AC3E}">
        <p14:creationId xmlns:p14="http://schemas.microsoft.com/office/powerpoint/2010/main" val="3518305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500" fill="hold"/>
                                        <p:tgtEl>
                                          <p:spTgt spid="4">
                                            <p:txEl>
                                              <p:pRg st="0" end="0"/>
                                            </p:txEl>
                                          </p:spTgt>
                                        </p:tgtEl>
                                        <p:attrNameLst>
                                          <p:attrName>style.color</p:attrName>
                                        </p:attrNameLst>
                                      </p:cBhvr>
                                      <p:to>
                                        <a:schemeClr val="tx2"/>
                                      </p:to>
                                    </p:animClr>
                                  </p:childTnLst>
                                  <p:subTnLst>
                                    <p:animClr clrSpc="rgb" dir="cw">
                                      <p:cBhvr override="childStyle">
                                        <p:cTn dur="1" fill="hold" display="0" masterRel="nextClick" afterEffect="1"/>
                                        <p:tgtEl>
                                          <p:spTgt spid="4">
                                            <p:txEl>
                                              <p:pRg st="0" end="0"/>
                                            </p:txEl>
                                          </p:spTgt>
                                        </p:tgtEl>
                                        <p:attrNameLst>
                                          <p:attrName>ppt_c</p:attrName>
                                        </p:attrNameLst>
                                      </p:cBhvr>
                                      <p:to>
                                        <a:schemeClr val="accent1"/>
                                      </p:to>
                                    </p:animClr>
                                  </p:subTnLst>
                                </p:cTn>
                              </p:par>
                              <p:par>
                                <p:cTn id="9" presetID="1" presetClass="exit"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3" presetClass="emph" presetSubtype="2" fill="hold" nodeType="withEffect">
                                  <p:stCondLst>
                                    <p:cond delay="0"/>
                                  </p:stCondLst>
                                  <p:childTnLst>
                                    <p:animClr clrSpc="rgb" dir="cw">
                                      <p:cBhvr override="childStyle">
                                        <p:cTn id="22" dur="500" fill="hold"/>
                                        <p:tgtEl>
                                          <p:spTgt spid="4">
                                            <p:txEl>
                                              <p:pRg st="1" end="1"/>
                                            </p:txEl>
                                          </p:spTgt>
                                        </p:tgtEl>
                                        <p:attrNameLst>
                                          <p:attrName>style.color</p:attrName>
                                        </p:attrNameLst>
                                      </p:cBhvr>
                                      <p:to>
                                        <a:schemeClr val="tx2"/>
                                      </p:to>
                                    </p:animClr>
                                  </p:childTnLst>
                                  <p:subTnLst>
                                    <p:animClr clrSpc="rgb" dir="cw">
                                      <p:cBhvr override="childStyle">
                                        <p:cTn dur="1" fill="hold" display="0" masterRel="nextClick" afterEffect="1"/>
                                        <p:tgtEl>
                                          <p:spTgt spid="4">
                                            <p:txEl>
                                              <p:pRg st="1" end="1"/>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3" presetClass="emph" presetSubtype="2" fill="hold" nodeType="withEffect">
                                  <p:stCondLst>
                                    <p:cond delay="0"/>
                                  </p:stCondLst>
                                  <p:childTnLst>
                                    <p:animClr clrSpc="rgb" dir="cw">
                                      <p:cBhvr override="childStyle">
                                        <p:cTn id="32" dur="500" fill="hold"/>
                                        <p:tgtEl>
                                          <p:spTgt spid="4">
                                            <p:txEl>
                                              <p:pRg st="2" end="2"/>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9181" y="295833"/>
            <a:ext cx="7833770" cy="1143000"/>
          </a:xfrm>
        </p:spPr>
        <p:txBody>
          <a:bodyPr>
            <a:normAutofit fontScale="90000"/>
          </a:bodyPr>
          <a:lstStyle/>
          <a:p>
            <a:pPr eaLnBrk="1" fontAlgn="auto" hangingPunct="1">
              <a:spcAft>
                <a:spcPts val="0"/>
              </a:spcAft>
              <a:defRPr/>
            </a:pPr>
            <a:r>
              <a:rPr lang="en-US" sz="4000" b="1" dirty="0" smtClean="0"/>
              <a:t>Web 2.0</a:t>
            </a:r>
            <a:r>
              <a:rPr lang="en-US" sz="4000" dirty="0" smtClean="0"/>
              <a:t>: The Social/Participatory Web</a:t>
            </a:r>
            <a:endParaRPr lang="en-US" sz="4000" dirty="0"/>
          </a:p>
        </p:txBody>
      </p:sp>
      <p:sp>
        <p:nvSpPr>
          <p:cNvPr id="36866" name="Content Placeholder 1"/>
          <p:cNvSpPr>
            <a:spLocks noGrp="1"/>
          </p:cNvSpPr>
          <p:nvPr>
            <p:ph sz="half" idx="1"/>
          </p:nvPr>
        </p:nvSpPr>
        <p:spPr>
          <a:xfrm>
            <a:off x="663884" y="1945816"/>
            <a:ext cx="3932209" cy="4572000"/>
          </a:xfrm>
        </p:spPr>
        <p:txBody>
          <a:bodyPr>
            <a:normAutofit/>
          </a:bodyPr>
          <a:lstStyle/>
          <a:p>
            <a:pPr>
              <a:spcBef>
                <a:spcPts val="800"/>
              </a:spcBef>
            </a:pPr>
            <a:r>
              <a:rPr lang="en-US" sz="2800" dirty="0" smtClean="0"/>
              <a:t>Wikis (Wikipedia)</a:t>
            </a:r>
          </a:p>
          <a:p>
            <a:pPr>
              <a:spcBef>
                <a:spcPts val="800"/>
              </a:spcBef>
            </a:pPr>
            <a:r>
              <a:rPr lang="en-US" sz="2800" dirty="0" smtClean="0"/>
              <a:t>YouTube</a:t>
            </a:r>
          </a:p>
          <a:p>
            <a:pPr>
              <a:spcBef>
                <a:spcPts val="800"/>
              </a:spcBef>
            </a:pPr>
            <a:r>
              <a:rPr lang="en-US" sz="2800" dirty="0" smtClean="0"/>
              <a:t>Blogs, </a:t>
            </a:r>
            <a:r>
              <a:rPr lang="en-US" sz="2800" dirty="0" err="1" smtClean="0"/>
              <a:t>Tumblr</a:t>
            </a:r>
            <a:endParaRPr lang="en-US" sz="2800" dirty="0" smtClean="0"/>
          </a:p>
          <a:p>
            <a:pPr>
              <a:spcBef>
                <a:spcPts val="800"/>
              </a:spcBef>
            </a:pPr>
            <a:r>
              <a:rPr lang="en-US" sz="2800" dirty="0" smtClean="0"/>
              <a:t>Podcasts</a:t>
            </a:r>
          </a:p>
          <a:p>
            <a:pPr eaLnBrk="1" hangingPunct="1">
              <a:spcBef>
                <a:spcPts val="800"/>
              </a:spcBef>
            </a:pPr>
            <a:r>
              <a:rPr lang="en-US" sz="2800" dirty="0" smtClean="0"/>
              <a:t>Public forums</a:t>
            </a:r>
          </a:p>
          <a:p>
            <a:pPr eaLnBrk="1" hangingPunct="1">
              <a:spcBef>
                <a:spcPts val="800"/>
              </a:spcBef>
            </a:pPr>
            <a:r>
              <a:rPr lang="en-US" sz="2800" dirty="0" smtClean="0"/>
              <a:t>Facebook, LinkedIn</a:t>
            </a:r>
          </a:p>
          <a:p>
            <a:pPr eaLnBrk="1" hangingPunct="1">
              <a:spcBef>
                <a:spcPts val="800"/>
              </a:spcBef>
            </a:pPr>
            <a:r>
              <a:rPr lang="en-US" sz="2800" dirty="0" err="1" smtClean="0"/>
              <a:t>Pinterest</a:t>
            </a:r>
            <a:endParaRPr lang="en-US" sz="2800" dirty="0" smtClean="0"/>
          </a:p>
          <a:p>
            <a:pPr eaLnBrk="1" hangingPunct="1"/>
            <a:endParaRPr lang="en-US" sz="2800" dirty="0" smtClean="0">
              <a:latin typeface="Optima" charset="0"/>
            </a:endParaRPr>
          </a:p>
        </p:txBody>
      </p:sp>
      <p:sp>
        <p:nvSpPr>
          <p:cNvPr id="4" name="Content Placeholder 3"/>
          <p:cNvSpPr>
            <a:spLocks noGrp="1"/>
          </p:cNvSpPr>
          <p:nvPr>
            <p:ph sz="half" idx="2"/>
          </p:nvPr>
        </p:nvSpPr>
        <p:spPr>
          <a:xfrm>
            <a:off x="4637547" y="1945816"/>
            <a:ext cx="4166094" cy="4572000"/>
          </a:xfrm>
        </p:spPr>
        <p:txBody>
          <a:bodyPr>
            <a:normAutofit/>
          </a:bodyPr>
          <a:lstStyle/>
          <a:p>
            <a:pPr>
              <a:spcBef>
                <a:spcPts val="800"/>
              </a:spcBef>
            </a:pPr>
            <a:r>
              <a:rPr lang="en-US" sz="2800" dirty="0" smtClean="0"/>
              <a:t>Twitter</a:t>
            </a:r>
          </a:p>
          <a:p>
            <a:pPr eaLnBrk="1" hangingPunct="1">
              <a:spcBef>
                <a:spcPts val="800"/>
              </a:spcBef>
            </a:pPr>
            <a:r>
              <a:rPr lang="en-US" sz="2800" dirty="0" smtClean="0"/>
              <a:t>Chat, IM, Skype</a:t>
            </a:r>
          </a:p>
          <a:p>
            <a:pPr>
              <a:spcBef>
                <a:spcPts val="800"/>
              </a:spcBef>
            </a:pPr>
            <a:r>
              <a:rPr lang="en-US" sz="2800" dirty="0"/>
              <a:t>Virtual worlds </a:t>
            </a:r>
            <a:endParaRPr lang="en-US" sz="2800" dirty="0" smtClean="0"/>
          </a:p>
          <a:p>
            <a:pPr eaLnBrk="1" hangingPunct="1">
              <a:spcBef>
                <a:spcPts val="800"/>
              </a:spcBef>
            </a:pPr>
            <a:r>
              <a:rPr lang="en-US" sz="2800" dirty="0" smtClean="0"/>
              <a:t>Games</a:t>
            </a:r>
          </a:p>
          <a:p>
            <a:pPr>
              <a:spcBef>
                <a:spcPts val="800"/>
              </a:spcBef>
            </a:pPr>
            <a:r>
              <a:rPr lang="en-US" sz="2800" dirty="0" err="1" smtClean="0"/>
              <a:t>Wordpress</a:t>
            </a:r>
            <a:endParaRPr lang="en-US" sz="2800" dirty="0" smtClean="0"/>
          </a:p>
          <a:p>
            <a:pPr>
              <a:spcBef>
                <a:spcPts val="800"/>
              </a:spcBef>
            </a:pPr>
            <a:r>
              <a:rPr lang="en-US" sz="2800" dirty="0" err="1" smtClean="0"/>
              <a:t>Instagram</a:t>
            </a:r>
            <a:r>
              <a:rPr lang="en-US" sz="2800" dirty="0" smtClean="0"/>
              <a:t>, </a:t>
            </a:r>
            <a:r>
              <a:rPr lang="en-US" sz="2800" dirty="0" err="1" smtClean="0"/>
              <a:t>Imgur</a:t>
            </a:r>
            <a:endParaRPr lang="en-US" sz="2800" dirty="0" smtClean="0"/>
          </a:p>
          <a:p>
            <a:pPr>
              <a:spcBef>
                <a:spcPts val="800"/>
              </a:spcBef>
            </a:pPr>
            <a:r>
              <a:rPr lang="en-US" sz="2800" dirty="0" err="1" smtClean="0"/>
              <a:t>reddit</a:t>
            </a:r>
            <a:endParaRPr lang="en-US" sz="2800" dirty="0" smtClean="0"/>
          </a:p>
          <a:p>
            <a:pPr marL="0" indent="0">
              <a:spcBef>
                <a:spcPts val="1000"/>
              </a:spcBef>
              <a:buNone/>
            </a:pPr>
            <a:endParaRPr lang="en-US" sz="2800" dirty="0"/>
          </a:p>
          <a:p>
            <a:pPr eaLnBrk="1" hangingPunct="1">
              <a:spcBef>
                <a:spcPts val="1000"/>
              </a:spcBef>
            </a:pPr>
            <a:endParaRPr lang="en-US" sz="2800" dirty="0" smtClean="0">
              <a:latin typeface="Arial"/>
            </a:endParaRPr>
          </a:p>
        </p:txBody>
      </p:sp>
      <p:pic>
        <p:nvPicPr>
          <p:cNvPr id="2" name="Picture 1"/>
          <p:cNvPicPr>
            <a:picLocks noChangeAspect="1"/>
          </p:cNvPicPr>
          <p:nvPr/>
        </p:nvPicPr>
        <p:blipFill>
          <a:blip r:embed="rId3"/>
          <a:stretch>
            <a:fillRect/>
          </a:stretch>
        </p:blipFill>
        <p:spPr>
          <a:xfrm>
            <a:off x="529181" y="295833"/>
            <a:ext cx="7820217" cy="6262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6866">
                                            <p:txEl>
                                              <p:pRg st="0" end="0"/>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500"/>
                                  </p:stCondLst>
                                  <p:childTnLst>
                                    <p:set>
                                      <p:cBhvr>
                                        <p:cTn id="15" dur="1" fill="hold">
                                          <p:stCondLst>
                                            <p:cond delay="0"/>
                                          </p:stCondLst>
                                        </p:cTn>
                                        <p:tgtEl>
                                          <p:spTgt spid="36866">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0"/>
                                          </p:stCondLst>
                                        </p:cTn>
                                        <p:tgtEl>
                                          <p:spTgt spid="36866">
                                            <p:txEl>
                                              <p:pRg st="2" end="2"/>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500"/>
                                  </p:stCondLst>
                                  <p:childTnLst>
                                    <p:set>
                                      <p:cBhvr>
                                        <p:cTn id="21" dur="1" fill="hold">
                                          <p:stCondLst>
                                            <p:cond delay="0"/>
                                          </p:stCondLst>
                                        </p:cTn>
                                        <p:tgtEl>
                                          <p:spTgt spid="36866">
                                            <p:txEl>
                                              <p:pRg st="3" end="3"/>
                                            </p:txEl>
                                          </p:spTgt>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500"/>
                                  </p:stCondLst>
                                  <p:childTnLst>
                                    <p:set>
                                      <p:cBhvr>
                                        <p:cTn id="24" dur="1" fill="hold">
                                          <p:stCondLst>
                                            <p:cond delay="0"/>
                                          </p:stCondLst>
                                        </p:cTn>
                                        <p:tgtEl>
                                          <p:spTgt spid="36866">
                                            <p:txEl>
                                              <p:pRg st="4" end="4"/>
                                            </p:txEl>
                                          </p:spTgt>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0" nodeType="afterEffect">
                                  <p:stCondLst>
                                    <p:cond delay="500"/>
                                  </p:stCondLst>
                                  <p:childTnLst>
                                    <p:set>
                                      <p:cBhvr>
                                        <p:cTn id="27" dur="1" fill="hold">
                                          <p:stCondLst>
                                            <p:cond delay="0"/>
                                          </p:stCondLst>
                                        </p:cTn>
                                        <p:tgtEl>
                                          <p:spTgt spid="36866">
                                            <p:txEl>
                                              <p:pRg st="5" end="5"/>
                                            </p:txEl>
                                          </p:spTgt>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grpId="0" nodeType="afterEffect">
                                  <p:stCondLst>
                                    <p:cond delay="500"/>
                                  </p:stCondLst>
                                  <p:childTnLst>
                                    <p:set>
                                      <p:cBhvr>
                                        <p:cTn id="30" dur="1" fill="hold">
                                          <p:stCondLst>
                                            <p:cond delay="0"/>
                                          </p:stCondLst>
                                        </p:cTn>
                                        <p:tgtEl>
                                          <p:spTgt spid="36866">
                                            <p:txEl>
                                              <p:pRg st="6" end="6"/>
                                            </p:txEl>
                                          </p:spTgt>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500"/>
                                  </p:stCondLst>
                                  <p:childTnLst>
                                    <p:set>
                                      <p:cBhvr>
                                        <p:cTn id="33" dur="1" fill="hold">
                                          <p:stCondLst>
                                            <p:cond delay="0"/>
                                          </p:stCondLst>
                                        </p:cTn>
                                        <p:tgtEl>
                                          <p:spTgt spid="4">
                                            <p:txEl>
                                              <p:pRg st="0" end="0"/>
                                            </p:txEl>
                                          </p:spTgt>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50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grpId="0" nodeType="afterEffect">
                                  <p:stCondLst>
                                    <p:cond delay="500"/>
                                  </p:stCondLst>
                                  <p:childTnLst>
                                    <p:set>
                                      <p:cBhvr>
                                        <p:cTn id="39" dur="1" fill="hold">
                                          <p:stCondLst>
                                            <p:cond delay="0"/>
                                          </p:stCondLst>
                                        </p:cTn>
                                        <p:tgtEl>
                                          <p:spTgt spid="4">
                                            <p:txEl>
                                              <p:pRg st="2" end="2"/>
                                            </p:txEl>
                                          </p:spTgt>
                                        </p:tgtEl>
                                        <p:attrNameLst>
                                          <p:attrName>style.visibility</p:attrName>
                                        </p:attrNameLst>
                                      </p:cBhvr>
                                      <p:to>
                                        <p:strVal val="visible"/>
                                      </p:to>
                                    </p:set>
                                  </p:childTnLst>
                                </p:cTn>
                              </p:par>
                            </p:childTnLst>
                          </p:cTn>
                        </p:par>
                        <p:par>
                          <p:cTn id="40" fill="hold">
                            <p:stCondLst>
                              <p:cond delay="4500"/>
                            </p:stCondLst>
                            <p:childTnLst>
                              <p:par>
                                <p:cTn id="41" presetID="1" presetClass="entr" presetSubtype="0" fill="hold" grpId="0" nodeType="afterEffect">
                                  <p:stCondLst>
                                    <p:cond delay="50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par>
                          <p:cTn id="43" fill="hold">
                            <p:stCondLst>
                              <p:cond delay="5000"/>
                            </p:stCondLst>
                            <p:childTnLst>
                              <p:par>
                                <p:cTn id="44" presetID="1" presetClass="entr" presetSubtype="0" fill="hold" grpId="0" nodeType="afterEffect">
                                  <p:stCondLst>
                                    <p:cond delay="500"/>
                                  </p:stCondLst>
                                  <p:childTnLst>
                                    <p:set>
                                      <p:cBhvr>
                                        <p:cTn id="45" dur="1" fill="hold">
                                          <p:stCondLst>
                                            <p:cond delay="0"/>
                                          </p:stCondLst>
                                        </p:cTn>
                                        <p:tgtEl>
                                          <p:spTgt spid="4">
                                            <p:txEl>
                                              <p:pRg st="4" end="4"/>
                                            </p:txEl>
                                          </p:spTgt>
                                        </p:tgtEl>
                                        <p:attrNameLst>
                                          <p:attrName>style.visibility</p:attrName>
                                        </p:attrNameLst>
                                      </p:cBhvr>
                                      <p:to>
                                        <p:strVal val="visible"/>
                                      </p:to>
                                    </p:set>
                                  </p:childTnLst>
                                </p:cTn>
                              </p:par>
                            </p:childTnLst>
                          </p:cTn>
                        </p:par>
                        <p:par>
                          <p:cTn id="46" fill="hold">
                            <p:stCondLst>
                              <p:cond delay="5500"/>
                            </p:stCondLst>
                            <p:childTnLst>
                              <p:par>
                                <p:cTn id="47" presetID="1" presetClass="entr" presetSubtype="0" fill="hold" grpId="0" nodeType="afterEffect">
                                  <p:stCondLst>
                                    <p:cond delay="500"/>
                                  </p:stCondLst>
                                  <p:childTnLst>
                                    <p:set>
                                      <p:cBhvr>
                                        <p:cTn id="48" dur="1" fill="hold">
                                          <p:stCondLst>
                                            <p:cond delay="0"/>
                                          </p:stCondLst>
                                        </p:cTn>
                                        <p:tgtEl>
                                          <p:spTgt spid="4">
                                            <p:txEl>
                                              <p:pRg st="5" end="5"/>
                                            </p:txEl>
                                          </p:spTgt>
                                        </p:tgtEl>
                                        <p:attrNameLst>
                                          <p:attrName>style.visibility</p:attrName>
                                        </p:attrNameLst>
                                      </p:cBhvr>
                                      <p:to>
                                        <p:strVal val="visible"/>
                                      </p:to>
                                    </p:set>
                                  </p:childTnLst>
                                </p:cTn>
                              </p:par>
                            </p:childTnLst>
                          </p:cTn>
                        </p:par>
                        <p:par>
                          <p:cTn id="49" fill="hold">
                            <p:stCondLst>
                              <p:cond delay="6000"/>
                            </p:stCondLst>
                            <p:childTnLst>
                              <p:par>
                                <p:cTn id="50" presetID="1" presetClass="entr" presetSubtype="0" fill="hold" grpId="0" nodeType="afterEffect">
                                  <p:stCondLst>
                                    <p:cond delay="500"/>
                                  </p:stCondLst>
                                  <p:childTnLst>
                                    <p:set>
                                      <p:cBhvr>
                                        <p:cTn id="51"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9429" y="1197620"/>
            <a:ext cx="7765143" cy="4462760"/>
          </a:xfrm>
          <a:prstGeom prst="rect">
            <a:avLst/>
          </a:prstGeom>
          <a:noFill/>
        </p:spPr>
        <p:txBody>
          <a:bodyPr wrap="square" rtlCol="0">
            <a:spAutoFit/>
          </a:bodyPr>
          <a:lstStyle/>
          <a:p>
            <a:r>
              <a:rPr lang="en-US" sz="3600" b="1" dirty="0" smtClean="0">
                <a:solidFill>
                  <a:schemeClr val="tx2"/>
                </a:solidFill>
              </a:rPr>
              <a:t>Reflecting on literacies/skills:</a:t>
            </a:r>
          </a:p>
          <a:p>
            <a:endParaRPr lang="en-US" sz="2400" dirty="0" smtClean="0">
              <a:solidFill>
                <a:srgbClr val="004B7F"/>
              </a:solidFill>
            </a:endParaRPr>
          </a:p>
          <a:p>
            <a:r>
              <a:rPr lang="en-US" sz="3200" dirty="0" smtClean="0">
                <a:solidFill>
                  <a:schemeClr val="tx2"/>
                </a:solidFill>
              </a:rPr>
              <a:t>In pairs or groups of three, imagine </a:t>
            </a:r>
            <a:r>
              <a:rPr lang="en-US" sz="3200" dirty="0">
                <a:solidFill>
                  <a:schemeClr val="tx2"/>
                </a:solidFill>
              </a:rPr>
              <a:t>a </a:t>
            </a:r>
            <a:r>
              <a:rPr lang="en-US" sz="3200" dirty="0" smtClean="0">
                <a:solidFill>
                  <a:schemeClr val="tx2"/>
                </a:solidFill>
              </a:rPr>
              <a:t>foreign language project </a:t>
            </a:r>
            <a:r>
              <a:rPr lang="en-US" sz="3200" dirty="0">
                <a:solidFill>
                  <a:schemeClr val="tx2"/>
                </a:solidFill>
              </a:rPr>
              <a:t>based on new media resources and </a:t>
            </a:r>
            <a:r>
              <a:rPr lang="en-US" sz="3200" dirty="0" smtClean="0">
                <a:solidFill>
                  <a:schemeClr val="tx2"/>
                </a:solidFill>
              </a:rPr>
              <a:t>then identify </a:t>
            </a:r>
            <a:r>
              <a:rPr lang="en-US" sz="3200" dirty="0">
                <a:solidFill>
                  <a:schemeClr val="tx2"/>
                </a:solidFill>
              </a:rPr>
              <a:t>the three most important skills or literacies associated with using the resources effectively to complete the </a:t>
            </a:r>
            <a:r>
              <a:rPr lang="en-US" sz="3200" dirty="0" smtClean="0">
                <a:solidFill>
                  <a:schemeClr val="tx2"/>
                </a:solidFill>
              </a:rPr>
              <a:t>project successfully.</a:t>
            </a:r>
            <a:r>
              <a:rPr lang="en-US" sz="3200" dirty="0" smtClean="0">
                <a:solidFill>
                  <a:srgbClr val="004B7F"/>
                </a:solidFill>
                <a:effectLst/>
              </a:rPr>
              <a:t> </a:t>
            </a:r>
            <a:br>
              <a:rPr lang="en-US" sz="3200" dirty="0" smtClean="0">
                <a:solidFill>
                  <a:srgbClr val="004B7F"/>
                </a:solidFill>
                <a:effectLst/>
              </a:rPr>
            </a:br>
            <a:endParaRPr lang="en-US" sz="3200" dirty="0">
              <a:solidFill>
                <a:srgbClr val="004B7F"/>
              </a:solidFill>
            </a:endParaRPr>
          </a:p>
        </p:txBody>
      </p:sp>
    </p:spTree>
    <p:extLst>
      <p:ext uri="{BB962C8B-B14F-4D97-AF65-F5344CB8AC3E}">
        <p14:creationId xmlns:p14="http://schemas.microsoft.com/office/powerpoint/2010/main" val="2359913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3063" y="1789671"/>
            <a:ext cx="6840860" cy="2554545"/>
          </a:xfrm>
          <a:prstGeom prst="rect">
            <a:avLst/>
          </a:prstGeom>
          <a:noFill/>
        </p:spPr>
        <p:txBody>
          <a:bodyPr wrap="square" rtlCol="0">
            <a:spAutoFit/>
          </a:bodyPr>
          <a:lstStyle/>
          <a:p>
            <a:r>
              <a:rPr lang="en-US" sz="4000" dirty="0" smtClean="0">
                <a:solidFill>
                  <a:schemeClr val="tx2"/>
                </a:solidFill>
              </a:rPr>
              <a:t>But my “digital native” students are already literate in the new media technologies, right?</a:t>
            </a:r>
            <a:endParaRPr lang="en-US" sz="3600" dirty="0">
              <a:solidFill>
                <a:schemeClr val="tx2"/>
              </a:solidFill>
            </a:endParaRPr>
          </a:p>
        </p:txBody>
      </p:sp>
    </p:spTree>
    <p:extLst>
      <p:ext uri="{BB962C8B-B14F-4D97-AF65-F5344CB8AC3E}">
        <p14:creationId xmlns:p14="http://schemas.microsoft.com/office/powerpoint/2010/main" val="15758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Truths about Digital Natives</a:t>
            </a:r>
            <a:endParaRPr lang="en-US" sz="4000" b="1" dirty="0"/>
          </a:p>
        </p:txBody>
      </p:sp>
      <p:sp>
        <p:nvSpPr>
          <p:cNvPr id="3" name="Content Placeholder 2"/>
          <p:cNvSpPr>
            <a:spLocks noGrp="1"/>
          </p:cNvSpPr>
          <p:nvPr>
            <p:ph idx="1"/>
          </p:nvPr>
        </p:nvSpPr>
        <p:spPr/>
        <p:txBody>
          <a:bodyPr>
            <a:normAutofit/>
          </a:bodyPr>
          <a:lstStyle/>
          <a:p>
            <a:r>
              <a:rPr lang="en-US" sz="2400" b="1" dirty="0" smtClean="0"/>
              <a:t>Digital divide</a:t>
            </a:r>
            <a:r>
              <a:rPr lang="en-US" sz="2400" dirty="0" smtClean="0"/>
              <a:t>: fundamental </a:t>
            </a:r>
            <a:r>
              <a:rPr lang="en-US" sz="2400" dirty="0"/>
              <a:t>inequalities in young people’s access to new media </a:t>
            </a:r>
            <a:r>
              <a:rPr lang="en-US" sz="2400" dirty="0" smtClean="0"/>
              <a:t>technologies</a:t>
            </a:r>
          </a:p>
          <a:p>
            <a:r>
              <a:rPr lang="en-US" sz="2400" b="1" dirty="0" smtClean="0"/>
              <a:t>Lack of reflection</a:t>
            </a:r>
            <a:r>
              <a:rPr lang="en-US" sz="2400" dirty="0" smtClean="0"/>
              <a:t>: although youth know how to use the resources, they do not actively reflect on their media experiences</a:t>
            </a:r>
          </a:p>
          <a:p>
            <a:r>
              <a:rPr lang="en-US" sz="2400" b="1" dirty="0" smtClean="0"/>
              <a:t>Ethics challenge</a:t>
            </a:r>
            <a:r>
              <a:rPr lang="en-US" sz="2400" dirty="0" smtClean="0"/>
              <a:t>: </a:t>
            </a:r>
            <a:r>
              <a:rPr lang="en-US" sz="2400" dirty="0"/>
              <a:t>ethical implications </a:t>
            </a:r>
            <a:r>
              <a:rPr lang="en-US" sz="2400" dirty="0" smtClean="0"/>
              <a:t>of new modes of communication are poorly understood by adults, so youth receive little or no guidance or supervision</a:t>
            </a:r>
          </a:p>
          <a:p>
            <a:endParaRPr lang="en-US" dirty="0" smtClean="0"/>
          </a:p>
          <a:p>
            <a:endParaRPr lang="en-US" dirty="0"/>
          </a:p>
        </p:txBody>
      </p:sp>
      <p:sp>
        <p:nvSpPr>
          <p:cNvPr id="4" name="TextBox 3"/>
          <p:cNvSpPr txBox="1"/>
          <p:nvPr/>
        </p:nvSpPr>
        <p:spPr>
          <a:xfrm>
            <a:off x="5551585" y="5772382"/>
            <a:ext cx="2120705" cy="369332"/>
          </a:xfrm>
          <a:prstGeom prst="rect">
            <a:avLst/>
          </a:prstGeom>
          <a:noFill/>
        </p:spPr>
        <p:txBody>
          <a:bodyPr wrap="none" rtlCol="0">
            <a:spAutoFit/>
          </a:bodyPr>
          <a:lstStyle/>
          <a:p>
            <a:r>
              <a:rPr lang="en-US" dirty="0" smtClean="0"/>
              <a:t>(Jenkins et al., 2006)</a:t>
            </a:r>
            <a:endParaRPr lang="en-US" dirty="0"/>
          </a:p>
        </p:txBody>
      </p:sp>
    </p:spTree>
    <p:extLst>
      <p:ext uri="{BB962C8B-B14F-4D97-AF65-F5344CB8AC3E}">
        <p14:creationId xmlns:p14="http://schemas.microsoft.com/office/powerpoint/2010/main" val="3039344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70602"/>
            <a:ext cx="7772400" cy="1143000"/>
          </a:xfrm>
        </p:spPr>
        <p:txBody>
          <a:bodyPr>
            <a:normAutofit fontScale="90000"/>
          </a:bodyPr>
          <a:lstStyle/>
          <a:p>
            <a:pPr>
              <a:lnSpc>
                <a:spcPct val="100000"/>
              </a:lnSpc>
            </a:pPr>
            <a:r>
              <a:rPr lang="en-US" sz="4400" b="1" dirty="0" smtClean="0">
                <a:solidFill>
                  <a:srgbClr val="2F1F58"/>
                </a:solidFill>
              </a:rPr>
              <a:t>Russian Language in Context</a:t>
            </a:r>
            <a:br>
              <a:rPr lang="en-US" sz="4400" b="1" dirty="0" smtClean="0">
                <a:solidFill>
                  <a:srgbClr val="2F1F58"/>
                </a:solidFill>
              </a:rPr>
            </a:br>
            <a:r>
              <a:rPr lang="en-US" sz="3600" dirty="0" smtClean="0">
                <a:latin typeface="+mn-lt"/>
              </a:rPr>
              <a:t>Advanced Russian Course</a:t>
            </a:r>
            <a:endParaRPr lang="en-US" sz="3600" dirty="0">
              <a:solidFill>
                <a:schemeClr val="tx1"/>
              </a:solidFill>
              <a:latin typeface="+mn-lt"/>
            </a:endParaRPr>
          </a:p>
        </p:txBody>
      </p:sp>
      <p:sp>
        <p:nvSpPr>
          <p:cNvPr id="2" name="Content Placeholder 1"/>
          <p:cNvSpPr>
            <a:spLocks noGrp="1"/>
          </p:cNvSpPr>
          <p:nvPr>
            <p:ph idx="1"/>
          </p:nvPr>
        </p:nvSpPr>
        <p:spPr>
          <a:xfrm>
            <a:off x="304800" y="1835008"/>
            <a:ext cx="8229600" cy="4525962"/>
          </a:xfrm>
        </p:spPr>
        <p:txBody>
          <a:bodyPr>
            <a:normAutofit/>
          </a:bodyPr>
          <a:lstStyle/>
          <a:p>
            <a:pPr>
              <a:spcBef>
                <a:spcPts val="800"/>
              </a:spcBef>
            </a:pPr>
            <a:r>
              <a:rPr lang="en-US" sz="2800" dirty="0" smtClean="0"/>
              <a:t>Project on Vladimir </a:t>
            </a:r>
            <a:r>
              <a:rPr lang="en-US" sz="2800" dirty="0" err="1" smtClean="0"/>
              <a:t>Zherebtsov</a:t>
            </a:r>
            <a:endParaRPr lang="en-US" sz="2800" dirty="0" smtClean="0"/>
          </a:p>
          <a:p>
            <a:pPr lvl="1">
              <a:spcBef>
                <a:spcPts val="800"/>
              </a:spcBef>
            </a:pPr>
            <a:r>
              <a:rPr lang="en-US" sz="2400" dirty="0" smtClean="0"/>
              <a:t>Popular Russian actor</a:t>
            </a:r>
            <a:endParaRPr lang="en-US" sz="1600" dirty="0" smtClean="0"/>
          </a:p>
          <a:p>
            <a:pPr lvl="1">
              <a:spcBef>
                <a:spcPts val="800"/>
              </a:spcBef>
            </a:pPr>
            <a:r>
              <a:rPr lang="en-US" sz="2400" dirty="0" smtClean="0"/>
              <a:t>Fan forum: </a:t>
            </a:r>
            <a:r>
              <a:rPr lang="en-US" sz="1600" dirty="0" smtClean="0">
                <a:hlinkClick r:id="rId3"/>
              </a:rPr>
              <a:t>http://zherebtsov.borda.ru/ </a:t>
            </a:r>
            <a:endParaRPr lang="en-US" sz="1600" dirty="0" smtClean="0"/>
          </a:p>
          <a:p>
            <a:pPr lvl="1">
              <a:spcBef>
                <a:spcPts val="800"/>
              </a:spcBef>
            </a:pPr>
            <a:r>
              <a:rPr lang="en-US" sz="2400" dirty="0" smtClean="0"/>
              <a:t>Main tasks:</a:t>
            </a:r>
          </a:p>
          <a:p>
            <a:pPr lvl="2">
              <a:spcBef>
                <a:spcPts val="800"/>
              </a:spcBef>
            </a:pPr>
            <a:r>
              <a:rPr lang="en-US" sz="1800" dirty="0" smtClean="0"/>
              <a:t>Visit website and gather personal information to answer questions.</a:t>
            </a:r>
          </a:p>
          <a:p>
            <a:pPr lvl="2">
              <a:spcBef>
                <a:spcPts val="800"/>
              </a:spcBef>
            </a:pPr>
            <a:r>
              <a:rPr lang="en-US" sz="1800" dirty="0" smtClean="0"/>
              <a:t>Explore and find out information about the forum; register.</a:t>
            </a:r>
          </a:p>
          <a:p>
            <a:pPr lvl="2">
              <a:spcBef>
                <a:spcPts val="800"/>
              </a:spcBef>
            </a:pPr>
            <a:r>
              <a:rPr lang="en-US" sz="1800" dirty="0" smtClean="0"/>
              <a:t>Students read recent postings for 3 discussion threads, write 1-2 posts per thread, monitor responses to their posts, document their forum activities.</a:t>
            </a:r>
          </a:p>
          <a:p>
            <a:pPr lvl="2">
              <a:spcBef>
                <a:spcPts val="800"/>
              </a:spcBef>
            </a:pPr>
            <a:r>
              <a:rPr lang="en-US" sz="1800" dirty="0" smtClean="0"/>
              <a:t>Culminating reflections: differences between this forum and US forums; thoughts on the various tasks; what students learned/gained</a:t>
            </a:r>
          </a:p>
          <a:p>
            <a:pPr lvl="2">
              <a:spcBef>
                <a:spcPts val="800"/>
              </a:spcBef>
            </a:pPr>
            <a:endParaRPr lang="en-US" sz="2200" dirty="0" smtClean="0"/>
          </a:p>
          <a:p>
            <a:pPr lvl="2">
              <a:spcBef>
                <a:spcPts val="800"/>
              </a:spcBef>
            </a:pPr>
            <a:endParaRPr lang="en-US" sz="2200" dirty="0" smtClean="0"/>
          </a:p>
          <a:p>
            <a:pPr lvl="2">
              <a:spcBef>
                <a:spcPts val="2400"/>
              </a:spcBef>
            </a:pPr>
            <a:endParaRPr lang="en-US" sz="2200" dirty="0"/>
          </a:p>
        </p:txBody>
      </p:sp>
      <p:sp>
        <p:nvSpPr>
          <p:cNvPr id="4" name="TextBox 3"/>
          <p:cNvSpPr txBox="1"/>
          <p:nvPr/>
        </p:nvSpPr>
        <p:spPr>
          <a:xfrm>
            <a:off x="3859587" y="6223281"/>
            <a:ext cx="4847841" cy="523220"/>
          </a:xfrm>
          <a:prstGeom prst="rect">
            <a:avLst/>
          </a:prstGeom>
          <a:noFill/>
          <a:ln w="19050" cap="flat" cmpd="sng" algn="ctr">
            <a:solidFill>
              <a:schemeClr val="bg2">
                <a:lumMod val="50000"/>
              </a:schemeClr>
            </a:solidFill>
            <a:prstDash val="solid"/>
            <a:round/>
            <a:headEnd type="none" w="med" len="med"/>
            <a:tailEnd type="none" w="med" len="med"/>
          </a:ln>
        </p:spPr>
        <p:txBody>
          <a:bodyPr wrap="square" rtlCol="0">
            <a:spAutoFit/>
          </a:bodyPr>
          <a:lstStyle/>
          <a:p>
            <a:r>
              <a:rPr lang="en-US" sz="1400" dirty="0" smtClean="0">
                <a:cs typeface="Optima"/>
              </a:rPr>
              <a:t>Lesson author: </a:t>
            </a:r>
            <a:r>
              <a:rPr lang="en-US" sz="1400" b="1" dirty="0" smtClean="0">
                <a:cs typeface="Optima"/>
              </a:rPr>
              <a:t>Lyudmila Klimanova</a:t>
            </a:r>
            <a:r>
              <a:rPr lang="en-US" sz="1400" dirty="0" smtClean="0">
                <a:cs typeface="Optima"/>
              </a:rPr>
              <a:t>, FLARE Second Language</a:t>
            </a:r>
            <a:r>
              <a:rPr lang="en-US" sz="1400" dirty="0">
                <a:cs typeface="Optima"/>
              </a:rPr>
              <a:t> </a:t>
            </a:r>
            <a:r>
              <a:rPr lang="en-US" sz="1400" dirty="0" smtClean="0">
                <a:cs typeface="Optima"/>
              </a:rPr>
              <a:t>Acquisition doctoral candidate, University of Iowa </a:t>
            </a:r>
            <a:endParaRPr lang="en-US" sz="1400" dirty="0">
              <a:cs typeface="Optima"/>
            </a:endParaRPr>
          </a:p>
        </p:txBody>
      </p:sp>
      <p:pic>
        <p:nvPicPr>
          <p:cNvPr id="6" name="Picture 5"/>
          <p:cNvPicPr>
            <a:picLocks noChangeAspect="1"/>
          </p:cNvPicPr>
          <p:nvPr/>
        </p:nvPicPr>
        <p:blipFill>
          <a:blip r:embed="rId4"/>
          <a:stretch>
            <a:fillRect/>
          </a:stretch>
        </p:blipFill>
        <p:spPr>
          <a:xfrm>
            <a:off x="7162800" y="1143000"/>
            <a:ext cx="1781833" cy="1676400"/>
          </a:xfrm>
          <a:prstGeom prst="rect">
            <a:avLst/>
          </a:prstGeom>
        </p:spPr>
      </p:pic>
      <p:pic>
        <p:nvPicPr>
          <p:cNvPr id="7" name="Picture 6"/>
          <p:cNvPicPr>
            <a:picLocks noChangeAspect="1"/>
          </p:cNvPicPr>
          <p:nvPr/>
        </p:nvPicPr>
        <p:blipFill>
          <a:blip r:embed="rId5"/>
          <a:stretch>
            <a:fillRect/>
          </a:stretch>
        </p:blipFill>
        <p:spPr>
          <a:xfrm>
            <a:off x="1491275" y="708519"/>
            <a:ext cx="5486400" cy="60005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Up and Down Sides</a:t>
            </a:r>
            <a:endParaRPr lang="en-US" sz="4000" b="1" dirty="0"/>
          </a:p>
        </p:txBody>
      </p:sp>
      <p:sp>
        <p:nvSpPr>
          <p:cNvPr id="3" name="Content Placeholder 2"/>
          <p:cNvSpPr>
            <a:spLocks noGrp="1"/>
          </p:cNvSpPr>
          <p:nvPr>
            <p:ph idx="1"/>
          </p:nvPr>
        </p:nvSpPr>
        <p:spPr/>
        <p:txBody>
          <a:bodyPr>
            <a:normAutofit fontScale="85000" lnSpcReduction="10000"/>
          </a:bodyPr>
          <a:lstStyle/>
          <a:p>
            <a:r>
              <a:rPr lang="en-US" sz="2800" dirty="0" smtClean="0"/>
              <a:t>Students explore/participate in authentic fan forum</a:t>
            </a:r>
          </a:p>
          <a:p>
            <a:pPr lvl="1"/>
            <a:r>
              <a:rPr lang="en-US" dirty="0" smtClean="0"/>
              <a:t>Culturally authentic environment</a:t>
            </a:r>
          </a:p>
          <a:p>
            <a:pPr lvl="1"/>
            <a:r>
              <a:rPr lang="en-US" dirty="0" smtClean="0"/>
              <a:t>Authentic language use</a:t>
            </a:r>
          </a:p>
          <a:p>
            <a:pPr lvl="1"/>
            <a:r>
              <a:rPr lang="en-US" dirty="0" smtClean="0"/>
              <a:t>Interaction with Russian native speakers</a:t>
            </a:r>
          </a:p>
          <a:p>
            <a:pPr lvl="1"/>
            <a:r>
              <a:rPr lang="en-US" dirty="0" smtClean="0"/>
              <a:t>Exposure to Russian pop culture</a:t>
            </a:r>
          </a:p>
          <a:p>
            <a:r>
              <a:rPr lang="en-US" dirty="0" smtClean="0"/>
              <a:t>Students not accepted/acknowledged (foreigners!)</a:t>
            </a:r>
          </a:p>
          <a:p>
            <a:r>
              <a:rPr lang="en-US" dirty="0" smtClean="0"/>
              <a:t>Some students not interested/not engaged</a:t>
            </a:r>
          </a:p>
          <a:p>
            <a:r>
              <a:rPr lang="en-US" dirty="0" smtClean="0"/>
              <a:t>Difficulty in tracking participation (teacher)</a:t>
            </a:r>
          </a:p>
          <a:p>
            <a:endParaRPr lang="en-US" dirty="0" smtClean="0">
              <a:latin typeface="Arial"/>
            </a:endParaRPr>
          </a:p>
          <a:p>
            <a:endParaRPr lang="en-US" dirty="0" smtClean="0">
              <a:latin typeface="Arial"/>
            </a:endParaRPr>
          </a:p>
          <a:p>
            <a:endParaRPr lang="en-US"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0864" y="1066188"/>
            <a:ext cx="7061213" cy="4616648"/>
          </a:xfrm>
          <a:prstGeom prst="rect">
            <a:avLst/>
          </a:prstGeom>
          <a:noFill/>
        </p:spPr>
        <p:txBody>
          <a:bodyPr wrap="square" rtlCol="0">
            <a:spAutoFit/>
          </a:bodyPr>
          <a:lstStyle/>
          <a:p>
            <a:r>
              <a:rPr lang="en-US" sz="3600" baseline="0" dirty="0" smtClean="0">
                <a:solidFill>
                  <a:schemeClr val="tx2"/>
                </a:solidFill>
              </a:rPr>
              <a:t>The Utopian discourse of the borderless world predicts that ease of communication through shared technologies will erase cultural difference.  Studying intercultural Internet exchanges gives the lie to this myth. </a:t>
            </a:r>
          </a:p>
          <a:p>
            <a:endParaRPr lang="en-US" dirty="0">
              <a:solidFill>
                <a:schemeClr val="tx2"/>
              </a:solidFill>
            </a:endParaRPr>
          </a:p>
          <a:p>
            <a:pPr algn="r"/>
            <a:r>
              <a:rPr lang="en-US" baseline="0" dirty="0" smtClean="0">
                <a:solidFill>
                  <a:schemeClr val="tx2"/>
                </a:solidFill>
              </a:rPr>
              <a:t>(Hanna and de </a:t>
            </a:r>
            <a:r>
              <a:rPr lang="en-US" baseline="0" dirty="0" err="1" smtClean="0">
                <a:solidFill>
                  <a:schemeClr val="tx2"/>
                </a:solidFill>
              </a:rPr>
              <a:t>Nooy</a:t>
            </a:r>
            <a:r>
              <a:rPr lang="en-US" dirty="0" smtClean="0">
                <a:solidFill>
                  <a:schemeClr val="tx2"/>
                </a:solidFill>
              </a:rPr>
              <a:t>, 2009)</a:t>
            </a:r>
            <a:endParaRPr lang="en-US" dirty="0">
              <a:solidFill>
                <a:schemeClr val="tx2"/>
              </a:solidFill>
            </a:endParaRPr>
          </a:p>
        </p:txBody>
      </p:sp>
    </p:spTree>
    <p:extLst>
      <p:ext uri="{BB962C8B-B14F-4D97-AF65-F5344CB8AC3E}">
        <p14:creationId xmlns:p14="http://schemas.microsoft.com/office/powerpoint/2010/main" val="2208994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839200" cy="1143000"/>
          </a:xfrm>
        </p:spPr>
        <p:txBody>
          <a:bodyPr>
            <a:noAutofit/>
          </a:bodyPr>
          <a:lstStyle/>
          <a:p>
            <a:pPr eaLnBrk="1" fontAlgn="auto" hangingPunct="1">
              <a:spcAft>
                <a:spcPts val="0"/>
              </a:spcAft>
              <a:defRPr/>
            </a:pPr>
            <a:r>
              <a:rPr lang="en-US" sz="4000" b="1" dirty="0" smtClean="0">
                <a:ea typeface="+mj-ea"/>
                <a:cs typeface="+mj-cs"/>
              </a:rPr>
              <a:t>Education Reform for the 21</a:t>
            </a:r>
            <a:r>
              <a:rPr lang="en-US" sz="4000" b="1" baseline="30000" dirty="0" smtClean="0">
                <a:ea typeface="+mj-ea"/>
                <a:cs typeface="+mj-cs"/>
              </a:rPr>
              <a:t>st</a:t>
            </a:r>
            <a:r>
              <a:rPr lang="en-US" sz="4000" b="1" dirty="0" smtClean="0">
                <a:ea typeface="+mj-ea"/>
                <a:cs typeface="+mj-cs"/>
              </a:rPr>
              <a:t> Century</a:t>
            </a:r>
            <a:endParaRPr lang="en-US" sz="4000" b="1" dirty="0">
              <a:ea typeface="+mj-ea"/>
              <a:cs typeface="+mj-cs"/>
            </a:endParaRPr>
          </a:p>
        </p:txBody>
      </p:sp>
      <p:sp>
        <p:nvSpPr>
          <p:cNvPr id="5" name="Content Placeholder 4"/>
          <p:cNvSpPr>
            <a:spLocks noGrp="1"/>
          </p:cNvSpPr>
          <p:nvPr>
            <p:ph sz="half" idx="1"/>
          </p:nvPr>
        </p:nvSpPr>
        <p:spPr>
          <a:xfrm>
            <a:off x="304800" y="1774948"/>
            <a:ext cx="4343400" cy="4724400"/>
          </a:xfrm>
        </p:spPr>
        <p:txBody>
          <a:bodyPr>
            <a:normAutofit/>
          </a:bodyPr>
          <a:lstStyle/>
          <a:p>
            <a:pPr marL="566928" indent="-457200" eaLnBrk="1" fontAlgn="auto" hangingPunct="1">
              <a:spcAft>
                <a:spcPts val="0"/>
              </a:spcAft>
              <a:buFont typeface="Lucida Grande"/>
              <a:buChar char="+"/>
              <a:defRPr/>
            </a:pPr>
            <a:r>
              <a:rPr lang="en-US" sz="3027" b="1" dirty="0" smtClean="0">
                <a:ea typeface="+mn-ea"/>
              </a:rPr>
              <a:t>Conventional</a:t>
            </a:r>
          </a:p>
          <a:p>
            <a:pPr marL="628142" lvl="1" indent="-342900" eaLnBrk="1" fontAlgn="auto" hangingPunct="1">
              <a:spcBef>
                <a:spcPts val="800"/>
              </a:spcBef>
              <a:spcAft>
                <a:spcPts val="0"/>
              </a:spcAft>
              <a:buFont typeface="Lucida Grande"/>
              <a:buChar char="+"/>
              <a:defRPr/>
            </a:pPr>
            <a:r>
              <a:rPr lang="en-US" sz="2400" dirty="0" smtClean="0">
                <a:ea typeface="+mn-ea"/>
              </a:rPr>
              <a:t>Teacher-directed</a:t>
            </a:r>
          </a:p>
          <a:p>
            <a:pPr marL="628142" lvl="1" indent="-342900">
              <a:spcBef>
                <a:spcPts val="800"/>
              </a:spcBef>
              <a:buFont typeface="Lucida Grande"/>
              <a:buChar char="+"/>
              <a:defRPr/>
            </a:pPr>
            <a:r>
              <a:rPr lang="en-US" sz="2400" dirty="0"/>
              <a:t>Teacher as knowledge dispenser</a:t>
            </a:r>
          </a:p>
          <a:p>
            <a:pPr marL="628142" lvl="1" indent="-342900" eaLnBrk="1" fontAlgn="auto" hangingPunct="1">
              <a:spcBef>
                <a:spcPts val="800"/>
              </a:spcBef>
              <a:spcAft>
                <a:spcPts val="0"/>
              </a:spcAft>
              <a:buFont typeface="Lucida Grande"/>
              <a:buChar char="+"/>
              <a:defRPr/>
            </a:pPr>
            <a:r>
              <a:rPr lang="en-US" sz="2400" dirty="0" smtClean="0">
                <a:ea typeface="+mn-ea"/>
              </a:rPr>
              <a:t>Didactic teaching</a:t>
            </a:r>
          </a:p>
          <a:p>
            <a:pPr marL="628142" lvl="1" indent="-342900" eaLnBrk="1" fontAlgn="auto" hangingPunct="1">
              <a:spcBef>
                <a:spcPts val="800"/>
              </a:spcBef>
              <a:spcAft>
                <a:spcPts val="0"/>
              </a:spcAft>
              <a:buFont typeface="Lucida Grande"/>
              <a:buChar char="+"/>
              <a:defRPr/>
            </a:pPr>
            <a:r>
              <a:rPr lang="en-US" sz="2400" dirty="0" smtClean="0">
                <a:ea typeface="+mn-ea"/>
              </a:rPr>
              <a:t>Individual work</a:t>
            </a:r>
          </a:p>
          <a:p>
            <a:pPr marL="628142" lvl="1" indent="-342900" eaLnBrk="1" fontAlgn="auto" hangingPunct="1">
              <a:spcBef>
                <a:spcPts val="800"/>
              </a:spcBef>
              <a:spcAft>
                <a:spcPts val="0"/>
              </a:spcAft>
              <a:buFont typeface="Lucida Grande"/>
              <a:buChar char="+"/>
              <a:defRPr/>
            </a:pPr>
            <a:r>
              <a:rPr lang="en-US" sz="2400" dirty="0" smtClean="0">
                <a:ea typeface="+mn-ea"/>
              </a:rPr>
              <a:t>Ability groupings</a:t>
            </a:r>
          </a:p>
          <a:p>
            <a:pPr marL="628142" lvl="1" indent="-342900" eaLnBrk="1" fontAlgn="auto" hangingPunct="1">
              <a:spcBef>
                <a:spcPts val="800"/>
              </a:spcBef>
              <a:spcAft>
                <a:spcPts val="0"/>
              </a:spcAft>
              <a:buFont typeface="Lucida Grande"/>
              <a:buChar char="+"/>
              <a:defRPr/>
            </a:pPr>
            <a:r>
              <a:rPr lang="en-US" sz="2400" dirty="0" smtClean="0">
                <a:ea typeface="+mn-ea"/>
              </a:rPr>
              <a:t>Assessment of factual knowledge and discrete skills </a:t>
            </a:r>
          </a:p>
        </p:txBody>
      </p:sp>
      <p:sp>
        <p:nvSpPr>
          <p:cNvPr id="6" name="Content Placeholder 5"/>
          <p:cNvSpPr>
            <a:spLocks noGrp="1"/>
          </p:cNvSpPr>
          <p:nvPr>
            <p:ph sz="half" idx="2"/>
          </p:nvPr>
        </p:nvSpPr>
        <p:spPr>
          <a:xfrm>
            <a:off x="4495800" y="1774948"/>
            <a:ext cx="4495800" cy="4559300"/>
          </a:xfrm>
        </p:spPr>
        <p:txBody>
          <a:bodyPr>
            <a:normAutofit/>
          </a:bodyPr>
          <a:lstStyle/>
          <a:p>
            <a:pPr marL="566928" indent="-457200" eaLnBrk="1" fontAlgn="auto" hangingPunct="1">
              <a:spcAft>
                <a:spcPts val="0"/>
              </a:spcAft>
              <a:buFont typeface="Lucida Grande"/>
              <a:buChar char="+"/>
              <a:defRPr/>
            </a:pPr>
            <a:r>
              <a:rPr lang="en-US" sz="3027" b="1" dirty="0" smtClean="0">
                <a:ea typeface="+mn-ea"/>
              </a:rPr>
              <a:t>Reform</a:t>
            </a:r>
          </a:p>
          <a:p>
            <a:pPr marL="628142" lvl="1" indent="-342900" eaLnBrk="1" fontAlgn="auto" hangingPunct="1">
              <a:spcBef>
                <a:spcPts val="800"/>
              </a:spcBef>
              <a:spcAft>
                <a:spcPts val="0"/>
              </a:spcAft>
              <a:buFont typeface="Lucida Grande"/>
              <a:buChar char="+"/>
              <a:defRPr/>
            </a:pPr>
            <a:r>
              <a:rPr lang="en-US" sz="2400" dirty="0" smtClean="0">
                <a:ea typeface="+mn-ea"/>
              </a:rPr>
              <a:t>Student-centered</a:t>
            </a:r>
          </a:p>
          <a:p>
            <a:pPr marL="628142" lvl="1" indent="-342900">
              <a:spcBef>
                <a:spcPts val="800"/>
              </a:spcBef>
              <a:buFont typeface="Lucida Grande"/>
              <a:buChar char="+"/>
              <a:defRPr/>
            </a:pPr>
            <a:r>
              <a:rPr lang="en-US" sz="2400" dirty="0"/>
              <a:t>Teacher as facilitator and mentor</a:t>
            </a:r>
          </a:p>
          <a:p>
            <a:pPr marL="628142" lvl="1" indent="-342900" eaLnBrk="1" fontAlgn="auto" hangingPunct="1">
              <a:spcBef>
                <a:spcPts val="800"/>
              </a:spcBef>
              <a:spcAft>
                <a:spcPts val="0"/>
              </a:spcAft>
              <a:buFont typeface="Lucida Grande"/>
              <a:buChar char="+"/>
              <a:defRPr/>
            </a:pPr>
            <a:r>
              <a:rPr lang="en-US" sz="2400" dirty="0" smtClean="0">
                <a:ea typeface="+mn-ea"/>
              </a:rPr>
              <a:t>Interactive instruction</a:t>
            </a:r>
          </a:p>
          <a:p>
            <a:pPr marL="628142" lvl="1" indent="-342900" eaLnBrk="1" fontAlgn="auto" hangingPunct="1">
              <a:spcBef>
                <a:spcPts val="800"/>
              </a:spcBef>
              <a:spcAft>
                <a:spcPts val="0"/>
              </a:spcAft>
              <a:buFont typeface="Lucida Grande"/>
              <a:buChar char="+"/>
              <a:defRPr/>
            </a:pPr>
            <a:r>
              <a:rPr lang="en-US" sz="2400" dirty="0" smtClean="0">
                <a:ea typeface="+mn-ea"/>
              </a:rPr>
              <a:t>Collaborative work</a:t>
            </a:r>
          </a:p>
          <a:p>
            <a:pPr marL="628142" lvl="1" indent="-342900" eaLnBrk="1" fontAlgn="auto" hangingPunct="1">
              <a:spcBef>
                <a:spcPts val="800"/>
              </a:spcBef>
              <a:spcAft>
                <a:spcPts val="0"/>
              </a:spcAft>
              <a:buFont typeface="Lucida Grande"/>
              <a:buChar char="+"/>
              <a:defRPr/>
            </a:pPr>
            <a:r>
              <a:rPr lang="en-US" sz="2400" dirty="0" smtClean="0">
                <a:ea typeface="+mn-ea"/>
              </a:rPr>
              <a:t>Heterogeneous groupings</a:t>
            </a:r>
          </a:p>
          <a:p>
            <a:pPr marL="628142" lvl="1" indent="-342900" eaLnBrk="1" fontAlgn="auto" hangingPunct="1">
              <a:spcBef>
                <a:spcPts val="800"/>
              </a:spcBef>
              <a:spcAft>
                <a:spcPts val="0"/>
              </a:spcAft>
              <a:buFont typeface="Lucida Grande"/>
              <a:buChar char="+"/>
              <a:defRPr/>
            </a:pPr>
            <a:r>
              <a:rPr lang="en-US" sz="2400" dirty="0" smtClean="0">
                <a:ea typeface="+mn-ea"/>
              </a:rPr>
              <a:t>Performance-based assessment</a:t>
            </a:r>
            <a:endParaRPr lang="en-US" sz="2400" dirty="0">
              <a:ea typeface="+mn-ea"/>
            </a:endParaRPr>
          </a:p>
        </p:txBody>
      </p:sp>
      <p:sp>
        <p:nvSpPr>
          <p:cNvPr id="7" name="TextBox 6"/>
          <p:cNvSpPr txBox="1">
            <a:spLocks noChangeArrowheads="1"/>
          </p:cNvSpPr>
          <p:nvPr/>
        </p:nvSpPr>
        <p:spPr bwMode="auto">
          <a:xfrm>
            <a:off x="3723507" y="6043136"/>
            <a:ext cx="5268093" cy="523220"/>
          </a:xfrm>
          <a:prstGeom prst="rect">
            <a:avLst/>
          </a:prstGeom>
          <a:noFill/>
          <a:ln w="9525">
            <a:noFill/>
            <a:miter lim="800000"/>
            <a:headEnd/>
            <a:tailEnd/>
          </a:ln>
        </p:spPr>
        <p:txBody>
          <a:bodyPr wrap="square">
            <a:prstTxWarp prst="textNoShape">
              <a:avLst/>
            </a:prstTxWarp>
            <a:spAutoFit/>
          </a:bodyPr>
          <a:lstStyle/>
          <a:p>
            <a:r>
              <a:rPr lang="en-US" sz="1400" dirty="0">
                <a:cs typeface="Optima"/>
              </a:rPr>
              <a:t>From </a:t>
            </a:r>
            <a:r>
              <a:rPr lang="en-US" sz="1400" i="1" dirty="0">
                <a:cs typeface="Optima"/>
              </a:rPr>
              <a:t>Using Technology to Support Education Reform</a:t>
            </a:r>
            <a:r>
              <a:rPr lang="en-US" sz="1400" dirty="0">
                <a:cs typeface="Optima"/>
              </a:rPr>
              <a:t>, a report by Means et al. for the U.S. Department of Education, 1993. </a:t>
            </a:r>
            <a:endParaRPr lang="en-US" sz="1400" dirty="0">
              <a:ea typeface="Optima" charset="0"/>
              <a:cs typeface="Optim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20" y="295833"/>
            <a:ext cx="9087708" cy="1143000"/>
          </a:xfrm>
        </p:spPr>
        <p:txBody>
          <a:bodyPr>
            <a:normAutofit fontScale="90000"/>
          </a:bodyPr>
          <a:lstStyle/>
          <a:p>
            <a:pPr algn="l">
              <a:lnSpc>
                <a:spcPct val="100000"/>
              </a:lnSpc>
            </a:pPr>
            <a:r>
              <a:rPr lang="en-US" sz="4400" b="1" dirty="0" smtClean="0"/>
              <a:t>New Literacies</a:t>
            </a:r>
            <a:r>
              <a:rPr lang="en-US" sz="4000" b="1" dirty="0" smtClean="0"/>
              <a:t/>
            </a:r>
            <a:br>
              <a:rPr lang="en-US" sz="4000" b="1" dirty="0" smtClean="0"/>
            </a:br>
            <a:r>
              <a:rPr lang="en-US" sz="3100" b="1" dirty="0" smtClean="0"/>
              <a:t>        </a:t>
            </a:r>
            <a:r>
              <a:rPr lang="en-US" sz="3100" dirty="0" smtClean="0">
                <a:solidFill>
                  <a:schemeClr val="tx1"/>
                </a:solidFill>
              </a:rPr>
              <a:t>New social skills, cultural competencies</a:t>
            </a:r>
            <a:endParaRPr lang="en-US" sz="3100" dirty="0">
              <a:solidFill>
                <a:schemeClr val="tx1"/>
              </a:solidFill>
            </a:endParaRPr>
          </a:p>
        </p:txBody>
      </p:sp>
      <p:sp>
        <p:nvSpPr>
          <p:cNvPr id="3" name="Content Placeholder 2"/>
          <p:cNvSpPr>
            <a:spLocks noGrp="1"/>
          </p:cNvSpPr>
          <p:nvPr>
            <p:ph idx="1"/>
          </p:nvPr>
        </p:nvSpPr>
        <p:spPr>
          <a:xfrm>
            <a:off x="481073" y="1949824"/>
            <a:ext cx="8008011" cy="4007224"/>
          </a:xfrm>
        </p:spPr>
        <p:txBody>
          <a:bodyPr>
            <a:noAutofit/>
          </a:bodyPr>
          <a:lstStyle/>
          <a:p>
            <a:pPr marL="0" indent="0">
              <a:buNone/>
            </a:pPr>
            <a:r>
              <a:rPr lang="en-US" sz="2400" dirty="0"/>
              <a:t>The </a:t>
            </a:r>
            <a:r>
              <a:rPr lang="en-US" sz="2400" dirty="0" smtClean="0"/>
              <a:t>new media literacies should be seen as social skills, as ways of interacting within a larger community, and not simply an individualized skill to be used for personal expression.  </a:t>
            </a:r>
            <a:r>
              <a:rPr lang="en-US" sz="2800" dirty="0" smtClean="0"/>
              <a:t>… </a:t>
            </a:r>
            <a:r>
              <a:rPr lang="en-US" sz="2400" dirty="0" smtClean="0"/>
              <a:t>Youth need skills for working within social networks, for pooling knowledge within a collective intelligence, for negotiating across cultural differences that shape the governing assumptions in different communities and for reconciling bits of data to form a coherent picture of the world around them.</a:t>
            </a:r>
            <a:endParaRPr lang="en-US" sz="2400" dirty="0"/>
          </a:p>
        </p:txBody>
      </p:sp>
      <p:sp>
        <p:nvSpPr>
          <p:cNvPr id="4" name="TextBox 3"/>
          <p:cNvSpPr txBox="1"/>
          <p:nvPr/>
        </p:nvSpPr>
        <p:spPr>
          <a:xfrm>
            <a:off x="5523771" y="5996634"/>
            <a:ext cx="2926703" cy="369332"/>
          </a:xfrm>
          <a:prstGeom prst="rect">
            <a:avLst/>
          </a:prstGeom>
          <a:noFill/>
        </p:spPr>
        <p:txBody>
          <a:bodyPr wrap="none" rtlCol="0">
            <a:spAutoFit/>
          </a:bodyPr>
          <a:lstStyle/>
          <a:p>
            <a:r>
              <a:rPr lang="en-US" dirty="0" smtClean="0"/>
              <a:t>(Jenkins et al. 2006, p. 20-21)</a:t>
            </a:r>
            <a:endParaRPr lang="en-US" dirty="0"/>
          </a:p>
        </p:txBody>
      </p:sp>
    </p:spTree>
    <p:extLst>
      <p:ext uri="{BB962C8B-B14F-4D97-AF65-F5344CB8AC3E}">
        <p14:creationId xmlns:p14="http://schemas.microsoft.com/office/powerpoint/2010/main" val="947167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9339" y="1304494"/>
            <a:ext cx="7610579" cy="3108543"/>
          </a:xfrm>
          <a:prstGeom prst="rect">
            <a:avLst/>
          </a:prstGeom>
          <a:noFill/>
        </p:spPr>
        <p:txBody>
          <a:bodyPr wrap="square" rtlCol="0">
            <a:spAutoFit/>
          </a:bodyPr>
          <a:lstStyle/>
          <a:p>
            <a:r>
              <a:rPr lang="en-US" sz="3600" b="1" dirty="0" smtClean="0">
                <a:solidFill>
                  <a:schemeClr val="tx2"/>
                </a:solidFill>
              </a:rPr>
              <a:t>Reflecting on teaching/learning literacy skills:</a:t>
            </a:r>
          </a:p>
          <a:p>
            <a:endParaRPr lang="en-US" sz="2800" dirty="0">
              <a:solidFill>
                <a:schemeClr val="tx2"/>
              </a:solidFill>
            </a:endParaRPr>
          </a:p>
          <a:p>
            <a:r>
              <a:rPr lang="en-US" sz="3200" b="1" dirty="0" smtClean="0">
                <a:solidFill>
                  <a:schemeClr val="tx2"/>
                </a:solidFill>
              </a:rPr>
              <a:t>What kinds of activities or active learning strategies can we use to build L2 literacy skills for our language students?</a:t>
            </a:r>
            <a:endParaRPr lang="en-US" sz="3200" b="1" dirty="0">
              <a:solidFill>
                <a:schemeClr val="tx2"/>
              </a:solidFill>
            </a:endParaRPr>
          </a:p>
        </p:txBody>
      </p:sp>
    </p:spTree>
    <p:extLst>
      <p:ext uri="{BB962C8B-B14F-4D97-AF65-F5344CB8AC3E}">
        <p14:creationId xmlns:p14="http://schemas.microsoft.com/office/powerpoint/2010/main" val="2252306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387" y="1783800"/>
            <a:ext cx="8458200" cy="4616648"/>
          </a:xfrm>
          <a:prstGeom prst="rect">
            <a:avLst/>
          </a:prstGeom>
          <a:noFill/>
        </p:spPr>
        <p:txBody>
          <a:bodyPr wrap="square" rtlCol="0">
            <a:spAutoFit/>
          </a:bodyPr>
          <a:lstStyle/>
          <a:p>
            <a:r>
              <a:rPr lang="en-US" sz="3200" dirty="0" smtClean="0"/>
              <a:t>Language is changing around us, and so is our culture of literacy, but that is what languages and cultures always do.  ... In language teaching, an emphasis on </a:t>
            </a:r>
            <a:r>
              <a:rPr lang="en-US" sz="3200" b="1" i="1" dirty="0" smtClean="0"/>
              <a:t>analysis</a:t>
            </a:r>
            <a:r>
              <a:rPr lang="en-US" sz="3200" i="1" dirty="0" smtClean="0"/>
              <a:t> </a:t>
            </a:r>
            <a:r>
              <a:rPr lang="en-US" sz="3200" dirty="0" smtClean="0"/>
              <a:t>and </a:t>
            </a:r>
            <a:r>
              <a:rPr lang="en-US" sz="3200" b="1" i="1" dirty="0" smtClean="0"/>
              <a:t>thinking</a:t>
            </a:r>
            <a:r>
              <a:rPr lang="en-US" sz="3200" i="1" dirty="0" smtClean="0"/>
              <a:t> </a:t>
            </a:r>
            <a:r>
              <a:rPr lang="en-US" sz="3200" dirty="0" smtClean="0"/>
              <a:t>in a literacy-based approach can help prepare our students not only to use, but also to assess critically, new multimodal forms of expression as they continue to evolve. </a:t>
            </a:r>
          </a:p>
          <a:p>
            <a:endParaRPr lang="en-US" i="1" dirty="0" smtClean="0"/>
          </a:p>
          <a:p>
            <a:pPr algn="r"/>
            <a:r>
              <a:rPr lang="en-US" sz="2000" dirty="0" smtClean="0"/>
              <a:t>Richard Kern (2006</a:t>
            </a:r>
            <a:r>
              <a:rPr lang="en-US" sz="1800" dirty="0" smtClean="0"/>
              <a:t>)</a:t>
            </a:r>
            <a:endParaRPr lang="en-US" sz="1800" dirty="0"/>
          </a:p>
        </p:txBody>
      </p:sp>
      <p:sp>
        <p:nvSpPr>
          <p:cNvPr id="3" name="Title 2"/>
          <p:cNvSpPr>
            <a:spLocks noGrp="1"/>
          </p:cNvSpPr>
          <p:nvPr>
            <p:ph type="title"/>
          </p:nvPr>
        </p:nvSpPr>
        <p:spPr>
          <a:xfrm>
            <a:off x="304800" y="274638"/>
            <a:ext cx="7772400" cy="1143000"/>
          </a:xfrm>
        </p:spPr>
        <p:txBody>
          <a:bodyPr>
            <a:normAutofit/>
          </a:bodyPr>
          <a:lstStyle/>
          <a:p>
            <a:r>
              <a:rPr lang="en-US" sz="4000" b="1" dirty="0" smtClean="0">
                <a:cs typeface="Arial"/>
              </a:rPr>
              <a:t>Closing thought…</a:t>
            </a:r>
            <a:endParaRPr lang="en-US" sz="4000" b="1" dirty="0">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839200" cy="1143000"/>
          </a:xfrm>
        </p:spPr>
        <p:txBody>
          <a:bodyPr>
            <a:noAutofit/>
          </a:bodyPr>
          <a:lstStyle/>
          <a:p>
            <a:pPr eaLnBrk="1" fontAlgn="auto" hangingPunct="1">
              <a:spcAft>
                <a:spcPts val="0"/>
              </a:spcAft>
              <a:defRPr/>
            </a:pPr>
            <a:r>
              <a:rPr lang="en-US" sz="4000" b="1" dirty="0" smtClean="0">
                <a:ea typeface="+mj-ea"/>
                <a:cs typeface="+mj-cs"/>
              </a:rPr>
              <a:t>ACTFL Partnership for 21</a:t>
            </a:r>
            <a:r>
              <a:rPr lang="en-US" sz="4000" b="1" baseline="30000" dirty="0" smtClean="0">
                <a:ea typeface="+mj-ea"/>
                <a:cs typeface="+mj-cs"/>
              </a:rPr>
              <a:t>st</a:t>
            </a:r>
            <a:r>
              <a:rPr lang="en-US" sz="4000" b="1" dirty="0" smtClean="0">
                <a:ea typeface="+mj-ea"/>
                <a:cs typeface="+mj-cs"/>
              </a:rPr>
              <a:t> Century Skills</a:t>
            </a:r>
            <a:endParaRPr lang="en-US" sz="4000" b="1" dirty="0">
              <a:ea typeface="+mj-ea"/>
              <a:cs typeface="+mj-cs"/>
            </a:endParaRPr>
          </a:p>
        </p:txBody>
      </p:sp>
      <p:sp>
        <p:nvSpPr>
          <p:cNvPr id="5" name="Content Placeholder 4"/>
          <p:cNvSpPr>
            <a:spLocks noGrp="1"/>
          </p:cNvSpPr>
          <p:nvPr>
            <p:ph sz="half" idx="1"/>
          </p:nvPr>
        </p:nvSpPr>
        <p:spPr>
          <a:xfrm>
            <a:off x="304800" y="1774948"/>
            <a:ext cx="4343400" cy="4724400"/>
          </a:xfrm>
        </p:spPr>
        <p:txBody>
          <a:bodyPr>
            <a:normAutofit lnSpcReduction="10000"/>
          </a:bodyPr>
          <a:lstStyle/>
          <a:p>
            <a:pPr marL="566928" indent="-457200" eaLnBrk="1" fontAlgn="auto" hangingPunct="1">
              <a:spcAft>
                <a:spcPts val="0"/>
              </a:spcAft>
              <a:buFont typeface="Lucida Grande"/>
              <a:buChar char="+"/>
              <a:defRPr/>
            </a:pPr>
            <a:r>
              <a:rPr lang="en-US" sz="3027" b="1" dirty="0" smtClean="0">
                <a:ea typeface="+mn-ea"/>
              </a:rPr>
              <a:t>In the past</a:t>
            </a:r>
          </a:p>
          <a:p>
            <a:pPr marL="628142" lvl="1" indent="-342900" eaLnBrk="1" fontAlgn="auto" hangingPunct="1">
              <a:spcBef>
                <a:spcPts val="800"/>
              </a:spcBef>
              <a:spcAft>
                <a:spcPts val="0"/>
              </a:spcAft>
              <a:buFont typeface="Lucida Grande"/>
              <a:buChar char="+"/>
              <a:defRPr/>
            </a:pPr>
            <a:r>
              <a:rPr lang="en-US" sz="2400" dirty="0" smtClean="0">
                <a:ea typeface="+mn-ea"/>
              </a:rPr>
              <a:t>Teach about the language</a:t>
            </a:r>
          </a:p>
          <a:p>
            <a:pPr marL="628142" lvl="1" indent="-342900">
              <a:spcBef>
                <a:spcPts val="800"/>
              </a:spcBef>
              <a:buFont typeface="Lucida Grande"/>
              <a:buChar char="+"/>
              <a:defRPr/>
            </a:pPr>
            <a:r>
              <a:rPr lang="en-US" sz="2400" dirty="0" smtClean="0"/>
              <a:t>Teacher as presenter</a:t>
            </a:r>
            <a:endParaRPr lang="en-US" sz="2400" dirty="0"/>
          </a:p>
          <a:p>
            <a:pPr marL="628142" lvl="1" indent="-342900" eaLnBrk="1" fontAlgn="auto" hangingPunct="1">
              <a:spcBef>
                <a:spcPts val="800"/>
              </a:spcBef>
              <a:spcAft>
                <a:spcPts val="0"/>
              </a:spcAft>
              <a:buFont typeface="Lucida Grande"/>
              <a:buChar char="+"/>
              <a:defRPr/>
            </a:pPr>
            <a:r>
              <a:rPr lang="en-US" sz="2400" dirty="0" smtClean="0">
                <a:ea typeface="+mn-ea"/>
              </a:rPr>
              <a:t>Focus on isolated skills</a:t>
            </a:r>
            <a:br>
              <a:rPr lang="en-US" sz="2400" dirty="0" smtClean="0">
                <a:ea typeface="+mn-ea"/>
              </a:rPr>
            </a:br>
            <a:endParaRPr lang="en-US" sz="2400" dirty="0" smtClean="0">
              <a:ea typeface="+mn-ea"/>
            </a:endParaRPr>
          </a:p>
          <a:p>
            <a:pPr marL="628142" lvl="1" indent="-342900" eaLnBrk="1" fontAlgn="auto" hangingPunct="1">
              <a:spcBef>
                <a:spcPts val="800"/>
              </a:spcBef>
              <a:spcAft>
                <a:spcPts val="0"/>
              </a:spcAft>
              <a:buFont typeface="Lucida Grande"/>
              <a:buChar char="+"/>
              <a:defRPr/>
            </a:pPr>
            <a:r>
              <a:rPr lang="en-US" sz="2400" dirty="0" smtClean="0">
                <a:ea typeface="+mn-ea"/>
              </a:rPr>
              <a:t>Languag</a:t>
            </a:r>
            <a:r>
              <a:rPr lang="en-US" sz="2400" dirty="0" smtClean="0"/>
              <a:t>e learning confined to classroom</a:t>
            </a:r>
            <a:br>
              <a:rPr lang="en-US" sz="2400" dirty="0" smtClean="0"/>
            </a:br>
            <a:endParaRPr lang="en-US" sz="2400" dirty="0" smtClean="0"/>
          </a:p>
          <a:p>
            <a:pPr marL="628142" lvl="1" indent="-342900" eaLnBrk="1" fontAlgn="auto" hangingPunct="1">
              <a:spcBef>
                <a:spcPts val="800"/>
              </a:spcBef>
              <a:spcAft>
                <a:spcPts val="0"/>
              </a:spcAft>
              <a:buFont typeface="Lucida Grande"/>
              <a:buChar char="+"/>
              <a:defRPr/>
            </a:pPr>
            <a:r>
              <a:rPr lang="en-US" sz="2400" dirty="0" smtClean="0">
                <a:ea typeface="+mn-ea"/>
              </a:rPr>
              <a:t>Homework turned in to the teacher</a:t>
            </a:r>
          </a:p>
        </p:txBody>
      </p:sp>
      <p:sp>
        <p:nvSpPr>
          <p:cNvPr id="6" name="Content Placeholder 5"/>
          <p:cNvSpPr>
            <a:spLocks noGrp="1"/>
          </p:cNvSpPr>
          <p:nvPr>
            <p:ph sz="half" idx="2"/>
          </p:nvPr>
        </p:nvSpPr>
        <p:spPr>
          <a:xfrm>
            <a:off x="4495800" y="1774948"/>
            <a:ext cx="4648200" cy="4559300"/>
          </a:xfrm>
        </p:spPr>
        <p:txBody>
          <a:bodyPr>
            <a:normAutofit lnSpcReduction="10000"/>
          </a:bodyPr>
          <a:lstStyle/>
          <a:p>
            <a:pPr marL="566928" indent="-457200" eaLnBrk="1" fontAlgn="auto" hangingPunct="1">
              <a:spcAft>
                <a:spcPts val="0"/>
              </a:spcAft>
              <a:buFont typeface="Lucida Grande"/>
              <a:buChar char="+"/>
              <a:defRPr/>
            </a:pPr>
            <a:r>
              <a:rPr lang="en-US" sz="3027" b="1" dirty="0" smtClean="0">
                <a:ea typeface="+mn-ea"/>
              </a:rPr>
              <a:t>Today</a:t>
            </a:r>
          </a:p>
          <a:p>
            <a:pPr marL="628142" lvl="1" indent="-342900" eaLnBrk="1" fontAlgn="auto" hangingPunct="1">
              <a:spcBef>
                <a:spcPts val="800"/>
              </a:spcBef>
              <a:spcAft>
                <a:spcPts val="0"/>
              </a:spcAft>
              <a:buFont typeface="Lucida Grande"/>
              <a:buChar char="+"/>
              <a:defRPr/>
            </a:pPr>
            <a:r>
              <a:rPr lang="en-US" sz="2400" dirty="0" smtClean="0">
                <a:ea typeface="+mn-ea"/>
              </a:rPr>
              <a:t>Learn to use the language</a:t>
            </a:r>
          </a:p>
          <a:p>
            <a:pPr marL="628142" lvl="1" indent="-342900" eaLnBrk="1" fontAlgn="auto" hangingPunct="1">
              <a:spcBef>
                <a:spcPts val="800"/>
              </a:spcBef>
              <a:spcAft>
                <a:spcPts val="0"/>
              </a:spcAft>
              <a:buFont typeface="Lucida Grande"/>
              <a:buChar char="+"/>
              <a:defRPr/>
            </a:pPr>
            <a:r>
              <a:rPr lang="en-US" sz="2400" dirty="0" smtClean="0"/>
              <a:t>Learner as </a:t>
            </a:r>
            <a:r>
              <a:rPr lang="en-US" sz="2400" b="1" i="1" dirty="0" smtClean="0"/>
              <a:t>doer</a:t>
            </a:r>
            <a:r>
              <a:rPr lang="en-US" sz="2400" dirty="0" smtClean="0"/>
              <a:t> and </a:t>
            </a:r>
            <a:r>
              <a:rPr lang="en-US" sz="2400" b="1" i="1" dirty="0" smtClean="0"/>
              <a:t>creator</a:t>
            </a:r>
            <a:endParaRPr lang="en-US" sz="2400" b="1" i="1" dirty="0"/>
          </a:p>
          <a:p>
            <a:pPr marL="628142" lvl="1" indent="-342900" eaLnBrk="1" fontAlgn="auto" hangingPunct="1">
              <a:spcBef>
                <a:spcPts val="800"/>
              </a:spcBef>
              <a:spcAft>
                <a:spcPts val="0"/>
              </a:spcAft>
              <a:buFont typeface="Lucida Grande"/>
              <a:buChar char="+"/>
              <a:defRPr/>
            </a:pPr>
            <a:r>
              <a:rPr lang="en-US" sz="2400" dirty="0" smtClean="0">
                <a:ea typeface="+mn-ea"/>
              </a:rPr>
              <a:t>Focus on modes: </a:t>
            </a:r>
            <a:r>
              <a:rPr lang="en-US" sz="2000" b="1" dirty="0" smtClean="0"/>
              <a:t>interpersonal, interpretive, presentational</a:t>
            </a:r>
          </a:p>
          <a:p>
            <a:pPr marL="628142" lvl="1" indent="-342900" eaLnBrk="1" fontAlgn="auto" hangingPunct="1">
              <a:spcBef>
                <a:spcPts val="1200"/>
              </a:spcBef>
              <a:spcAft>
                <a:spcPts val="0"/>
              </a:spcAft>
              <a:buFont typeface="Lucida Grande"/>
              <a:buChar char="+"/>
              <a:defRPr/>
            </a:pPr>
            <a:r>
              <a:rPr lang="en-US" sz="2400" dirty="0" smtClean="0"/>
              <a:t>Provide opportunities for learners to use language outside of classroom</a:t>
            </a:r>
          </a:p>
          <a:p>
            <a:pPr marL="628142" lvl="1" indent="-342900" eaLnBrk="1" fontAlgn="auto" hangingPunct="1">
              <a:spcBef>
                <a:spcPts val="1200"/>
              </a:spcBef>
              <a:spcAft>
                <a:spcPts val="0"/>
              </a:spcAft>
              <a:buFont typeface="Lucida Grande"/>
              <a:buChar char="+"/>
              <a:defRPr/>
            </a:pPr>
            <a:r>
              <a:rPr lang="en-US" sz="2400" dirty="0" smtClean="0">
                <a:ea typeface="+mn-ea"/>
              </a:rPr>
              <a:t>Learners create to share and publish for others besides the</a:t>
            </a:r>
            <a:r>
              <a:rPr lang="en-US" sz="2400" dirty="0"/>
              <a:t> </a:t>
            </a:r>
            <a:r>
              <a:rPr lang="en-US" sz="2400" dirty="0" smtClean="0"/>
              <a:t>teacher</a:t>
            </a:r>
            <a:endParaRPr lang="en-US" sz="2400" dirty="0" smtClean="0">
              <a:ea typeface="+mn-ea"/>
            </a:endParaRPr>
          </a:p>
        </p:txBody>
      </p:sp>
      <p:sp>
        <p:nvSpPr>
          <p:cNvPr id="7" name="TextBox 6"/>
          <p:cNvSpPr txBox="1">
            <a:spLocks noChangeArrowheads="1"/>
          </p:cNvSpPr>
          <p:nvPr/>
        </p:nvSpPr>
        <p:spPr bwMode="auto">
          <a:xfrm>
            <a:off x="2588669" y="6382619"/>
            <a:ext cx="6381953" cy="307777"/>
          </a:xfrm>
          <a:prstGeom prst="rect">
            <a:avLst/>
          </a:prstGeom>
          <a:noFill/>
          <a:ln w="9525">
            <a:noFill/>
            <a:miter lim="800000"/>
            <a:headEnd/>
            <a:tailEnd/>
          </a:ln>
        </p:spPr>
        <p:txBody>
          <a:bodyPr wrap="square">
            <a:prstTxWarp prst="textNoShape">
              <a:avLst/>
            </a:prstTxWarp>
            <a:spAutoFit/>
          </a:bodyPr>
          <a:lstStyle/>
          <a:p>
            <a:r>
              <a:rPr lang="en-US" sz="1400" dirty="0" smtClean="0">
                <a:cs typeface="Optima"/>
              </a:rPr>
              <a:t>From </a:t>
            </a:r>
            <a:r>
              <a:rPr lang="en-US" sz="1400" i="1" dirty="0" smtClean="0">
                <a:cs typeface="Optima"/>
              </a:rPr>
              <a:t>21</a:t>
            </a:r>
            <a:r>
              <a:rPr lang="en-US" sz="1400" i="1" baseline="30000" dirty="0" smtClean="0">
                <a:cs typeface="Optima"/>
              </a:rPr>
              <a:t>st</a:t>
            </a:r>
            <a:r>
              <a:rPr lang="en-US" sz="1400" i="1" dirty="0" smtClean="0">
                <a:cs typeface="Optima"/>
              </a:rPr>
              <a:t> Century Skills Map</a:t>
            </a:r>
            <a:r>
              <a:rPr lang="en-US" sz="1400" dirty="0" smtClean="0">
                <a:cs typeface="Optima"/>
              </a:rPr>
              <a:t>, Partnership for 21</a:t>
            </a:r>
            <a:r>
              <a:rPr lang="en-US" sz="1400" baseline="30000" dirty="0" smtClean="0">
                <a:cs typeface="Optima"/>
              </a:rPr>
              <a:t>st</a:t>
            </a:r>
            <a:r>
              <a:rPr lang="en-US" sz="1400" dirty="0" smtClean="0">
                <a:cs typeface="Optima"/>
              </a:rPr>
              <a:t> </a:t>
            </a:r>
            <a:r>
              <a:rPr lang="en-US" sz="1400" dirty="0">
                <a:cs typeface="Optima"/>
              </a:rPr>
              <a:t>Century Skills, http://www.p21.org/.</a:t>
            </a:r>
            <a:endParaRPr lang="en-US" sz="1400" dirty="0">
              <a:ea typeface="Optima" charset="0"/>
              <a:cs typeface="Optima"/>
            </a:endParaRPr>
          </a:p>
        </p:txBody>
      </p:sp>
    </p:spTree>
    <p:extLst>
      <p:ext uri="{BB962C8B-B14F-4D97-AF65-F5344CB8AC3E}">
        <p14:creationId xmlns:p14="http://schemas.microsoft.com/office/powerpoint/2010/main" val="98691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hlink"/>
                                      </p:to>
                                    </p:animClr>
                                  </p:sub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hlink"/>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chemeClr val="hlink"/>
                                      </p:to>
                                    </p:animClr>
                                  </p:sub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chemeClr val="hlink"/>
                                      </p:to>
                                    </p:animClr>
                                  </p:sub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hlink"/>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chemeClr val="hlink"/>
                                      </p:to>
                                    </p:animClr>
                                  </p:subTnLst>
                                </p:cTn>
                              </p:par>
                              <p:par>
                                <p:cTn id="25" presetID="1"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chemeClr va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73" y="295833"/>
            <a:ext cx="8245596" cy="1143000"/>
          </a:xfrm>
        </p:spPr>
        <p:txBody>
          <a:bodyPr>
            <a:normAutofit fontScale="90000"/>
          </a:bodyPr>
          <a:lstStyle/>
          <a:p>
            <a:pPr>
              <a:lnSpc>
                <a:spcPts val="3600"/>
              </a:lnSpc>
            </a:pPr>
            <a:r>
              <a:rPr lang="en-US" sz="4000" b="1" dirty="0" smtClean="0"/>
              <a:t>Instructional Goals: </a:t>
            </a:r>
            <a:r>
              <a:rPr lang="en-US" sz="4000" dirty="0" smtClean="0"/>
              <a:t/>
            </a:r>
            <a:br>
              <a:rPr lang="en-US" sz="4000" dirty="0" smtClean="0"/>
            </a:br>
            <a:r>
              <a:rPr lang="en-US" sz="2700" dirty="0" err="1" smtClean="0"/>
              <a:t>Wesch</a:t>
            </a:r>
            <a:r>
              <a:rPr lang="en-US" sz="2700" dirty="0" smtClean="0"/>
              <a:t> (2009): move from </a:t>
            </a:r>
            <a:r>
              <a:rPr lang="en-US" sz="2700" b="1" dirty="0" smtClean="0"/>
              <a:t>knowledgeable</a:t>
            </a:r>
            <a:r>
              <a:rPr lang="en-US" sz="2700" dirty="0" smtClean="0"/>
              <a:t> to </a:t>
            </a:r>
            <a:r>
              <a:rPr lang="en-US" sz="2700" b="1" dirty="0" smtClean="0"/>
              <a:t>knowledge-able</a:t>
            </a:r>
            <a:endParaRPr lang="en-US" sz="2700" b="1" dirty="0"/>
          </a:p>
        </p:txBody>
      </p:sp>
      <p:sp>
        <p:nvSpPr>
          <p:cNvPr id="3" name="Content Placeholder 2"/>
          <p:cNvSpPr>
            <a:spLocks noGrp="1"/>
          </p:cNvSpPr>
          <p:nvPr>
            <p:ph idx="1"/>
          </p:nvPr>
        </p:nvSpPr>
        <p:spPr>
          <a:xfrm>
            <a:off x="779463" y="1949823"/>
            <a:ext cx="7583488" cy="4419865"/>
          </a:xfrm>
        </p:spPr>
        <p:txBody>
          <a:bodyPr>
            <a:normAutofit/>
          </a:bodyPr>
          <a:lstStyle/>
          <a:p>
            <a:r>
              <a:rPr lang="en-US" sz="3600" dirty="0" smtClean="0"/>
              <a:t>Focus on </a:t>
            </a:r>
            <a:r>
              <a:rPr lang="en-US" sz="3600" b="1" dirty="0" smtClean="0"/>
              <a:t>how</a:t>
            </a:r>
            <a:r>
              <a:rPr lang="en-US" sz="3600" dirty="0" smtClean="0"/>
              <a:t>, not </a:t>
            </a:r>
            <a:r>
              <a:rPr lang="en-US" sz="3600" b="1" dirty="0" smtClean="0"/>
              <a:t>what</a:t>
            </a:r>
            <a:r>
              <a:rPr lang="en-US" sz="3600" dirty="0" smtClean="0"/>
              <a:t>:</a:t>
            </a:r>
          </a:p>
          <a:p>
            <a:pPr lvl="1">
              <a:spcBef>
                <a:spcPts val="1800"/>
              </a:spcBef>
            </a:pPr>
            <a:r>
              <a:rPr lang="en-US" sz="2800" dirty="0" smtClean="0"/>
              <a:t>How to communicate</a:t>
            </a:r>
          </a:p>
          <a:p>
            <a:pPr lvl="1">
              <a:spcBef>
                <a:spcPts val="1800"/>
              </a:spcBef>
            </a:pPr>
            <a:r>
              <a:rPr lang="en-US" sz="2800" dirty="0" smtClean="0"/>
              <a:t>How to observe and participate</a:t>
            </a:r>
          </a:p>
          <a:p>
            <a:pPr lvl="1">
              <a:spcBef>
                <a:spcPts val="1800"/>
              </a:spcBef>
            </a:pPr>
            <a:r>
              <a:rPr lang="en-US" sz="2800" dirty="0" smtClean="0"/>
              <a:t>How to inform oneself: </a:t>
            </a:r>
            <a:r>
              <a:rPr lang="en-US" sz="2400" dirty="0" smtClean="0"/>
              <a:t>look for, evaluate, and interpret/analyze information</a:t>
            </a:r>
          </a:p>
          <a:p>
            <a:pPr lvl="1">
              <a:spcBef>
                <a:spcPts val="1800"/>
              </a:spcBef>
            </a:pPr>
            <a:r>
              <a:rPr lang="en-US" sz="2800" dirty="0" smtClean="0"/>
              <a:t>How to create and share information in many formats</a:t>
            </a:r>
            <a:endParaRPr lang="en-US" sz="2800" dirty="0"/>
          </a:p>
        </p:txBody>
      </p:sp>
    </p:spTree>
    <p:extLst>
      <p:ext uri="{BB962C8B-B14F-4D97-AF65-F5344CB8AC3E}">
        <p14:creationId xmlns:p14="http://schemas.microsoft.com/office/powerpoint/2010/main" val="2141416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73" y="295833"/>
            <a:ext cx="8245596" cy="1143000"/>
          </a:xfrm>
        </p:spPr>
        <p:txBody>
          <a:bodyPr>
            <a:normAutofit/>
          </a:bodyPr>
          <a:lstStyle/>
          <a:p>
            <a:r>
              <a:rPr lang="en-US" sz="4000" b="1" dirty="0" smtClean="0"/>
              <a:t>L2 Instructional Goals: </a:t>
            </a:r>
            <a:endParaRPr lang="en-US" sz="3100" dirty="0"/>
          </a:p>
        </p:txBody>
      </p:sp>
      <p:sp>
        <p:nvSpPr>
          <p:cNvPr id="3" name="Content Placeholder 2"/>
          <p:cNvSpPr>
            <a:spLocks noGrp="1"/>
          </p:cNvSpPr>
          <p:nvPr>
            <p:ph idx="1"/>
          </p:nvPr>
        </p:nvSpPr>
        <p:spPr>
          <a:xfrm>
            <a:off x="779463" y="1949823"/>
            <a:ext cx="7583488" cy="4419865"/>
          </a:xfrm>
        </p:spPr>
        <p:txBody>
          <a:bodyPr>
            <a:normAutofit fontScale="92500" lnSpcReduction="10000"/>
          </a:bodyPr>
          <a:lstStyle/>
          <a:p>
            <a:r>
              <a:rPr lang="en-US" sz="3600" dirty="0" smtClean="0"/>
              <a:t>Focus on </a:t>
            </a:r>
            <a:r>
              <a:rPr lang="en-US" sz="3600" b="1" dirty="0" smtClean="0"/>
              <a:t>how</a:t>
            </a:r>
            <a:r>
              <a:rPr lang="en-US" sz="3600" dirty="0" smtClean="0"/>
              <a:t>, not </a:t>
            </a:r>
            <a:r>
              <a:rPr lang="en-US" sz="3600" b="1" dirty="0" smtClean="0"/>
              <a:t>what</a:t>
            </a:r>
            <a:r>
              <a:rPr lang="en-US" sz="3600" dirty="0" smtClean="0"/>
              <a:t>:</a:t>
            </a:r>
          </a:p>
          <a:p>
            <a:pPr lvl="1">
              <a:spcBef>
                <a:spcPts val="1800"/>
              </a:spcBef>
            </a:pPr>
            <a:r>
              <a:rPr lang="en-US" sz="2800" dirty="0" smtClean="0"/>
              <a:t>How to communicate in the L2</a:t>
            </a:r>
          </a:p>
          <a:p>
            <a:pPr lvl="1">
              <a:spcBef>
                <a:spcPts val="1800"/>
              </a:spcBef>
            </a:pPr>
            <a:r>
              <a:rPr lang="en-US" sz="2800" dirty="0" smtClean="0"/>
              <a:t>How to observe, understand and participate competently in L2 communities</a:t>
            </a:r>
          </a:p>
          <a:p>
            <a:pPr lvl="1">
              <a:spcBef>
                <a:spcPts val="1800"/>
              </a:spcBef>
            </a:pPr>
            <a:r>
              <a:rPr lang="en-US" sz="2800" dirty="0" smtClean="0"/>
              <a:t>How to look for, evaluate, and interpret/analyze information from authentic L2 sources</a:t>
            </a:r>
          </a:p>
          <a:p>
            <a:pPr lvl="1">
              <a:spcBef>
                <a:spcPts val="1800"/>
              </a:spcBef>
            </a:pPr>
            <a:r>
              <a:rPr lang="en-US" sz="2800" dirty="0" smtClean="0"/>
              <a:t>How to create and share information in many formats with an understanding of its cultural dimensions</a:t>
            </a:r>
            <a:endParaRPr lang="en-US" sz="2800" dirty="0"/>
          </a:p>
        </p:txBody>
      </p:sp>
    </p:spTree>
    <p:extLst>
      <p:ext uri="{BB962C8B-B14F-4D97-AF65-F5344CB8AC3E}">
        <p14:creationId xmlns:p14="http://schemas.microsoft.com/office/powerpoint/2010/main" val="647265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579" y="2033676"/>
            <a:ext cx="7914293" cy="2486516"/>
          </a:xfrm>
        </p:spPr>
        <p:txBody>
          <a:bodyPr/>
          <a:lstStyle/>
          <a:p>
            <a:r>
              <a:rPr lang="en-US" dirty="0" smtClean="0"/>
              <a:t>The focus on “how” translates into a need for new media literacies.</a:t>
            </a:r>
            <a:endParaRPr lang="en-US" dirty="0"/>
          </a:p>
        </p:txBody>
      </p:sp>
      <p:sp>
        <p:nvSpPr>
          <p:cNvPr id="3" name="Text Placeholder 2"/>
          <p:cNvSpPr>
            <a:spLocks noGrp="1"/>
          </p:cNvSpPr>
          <p:nvPr>
            <p:ph type="body" idx="1"/>
          </p:nvPr>
        </p:nvSpPr>
        <p:spPr>
          <a:xfrm>
            <a:off x="1854200" y="4711849"/>
            <a:ext cx="5446714" cy="829982"/>
          </a:xfrm>
        </p:spPr>
        <p:txBody>
          <a:bodyPr/>
          <a:lstStyle/>
          <a:p>
            <a:endParaRPr lang="en-US" dirty="0"/>
          </a:p>
        </p:txBody>
      </p:sp>
    </p:spTree>
    <p:extLst>
      <p:ext uri="{BB962C8B-B14F-4D97-AF65-F5344CB8AC3E}">
        <p14:creationId xmlns:p14="http://schemas.microsoft.com/office/powerpoint/2010/main" val="1824870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Literacy</a:t>
            </a:r>
            <a:endParaRPr lang="en-US" sz="4400" b="1" dirty="0"/>
          </a:p>
        </p:txBody>
      </p:sp>
      <p:sp>
        <p:nvSpPr>
          <p:cNvPr id="4" name="TextBox 3"/>
          <p:cNvSpPr txBox="1"/>
          <p:nvPr/>
        </p:nvSpPr>
        <p:spPr>
          <a:xfrm>
            <a:off x="1318141" y="2617153"/>
            <a:ext cx="6292439" cy="1938992"/>
          </a:xfrm>
          <a:prstGeom prst="rect">
            <a:avLst/>
          </a:prstGeom>
          <a:noFill/>
        </p:spPr>
        <p:txBody>
          <a:bodyPr wrap="square" rtlCol="0">
            <a:spAutoFit/>
          </a:bodyPr>
          <a:lstStyle/>
          <a:p>
            <a:r>
              <a:rPr lang="en-US" sz="4000" dirty="0" smtClean="0"/>
              <a:t>The condition or quality of being literate, especially the ability to read and write.</a:t>
            </a:r>
            <a:endParaRPr lang="en-US" sz="4000" dirty="0"/>
          </a:p>
        </p:txBody>
      </p:sp>
    </p:spTree>
    <p:extLst>
      <p:ext uri="{BB962C8B-B14F-4D97-AF65-F5344CB8AC3E}">
        <p14:creationId xmlns:p14="http://schemas.microsoft.com/office/powerpoint/2010/main" val="419513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Information Literacy</a:t>
            </a:r>
            <a:endParaRPr lang="en-US" sz="4400" b="1" dirty="0"/>
          </a:p>
        </p:txBody>
      </p:sp>
      <p:sp>
        <p:nvSpPr>
          <p:cNvPr id="3" name="Content Placeholder 2"/>
          <p:cNvSpPr>
            <a:spLocks noGrp="1"/>
          </p:cNvSpPr>
          <p:nvPr>
            <p:ph idx="1"/>
          </p:nvPr>
        </p:nvSpPr>
        <p:spPr>
          <a:xfrm>
            <a:off x="779463" y="1949824"/>
            <a:ext cx="7583488" cy="4333268"/>
          </a:xfrm>
        </p:spPr>
        <p:txBody>
          <a:bodyPr>
            <a:normAutofit fontScale="92500" lnSpcReduction="10000"/>
          </a:bodyPr>
          <a:lstStyle/>
          <a:p>
            <a:pPr marL="0" indent="0">
              <a:buNone/>
            </a:pPr>
            <a:r>
              <a:rPr lang="en-US" sz="2800" b="1" dirty="0" smtClean="0"/>
              <a:t>Skills needed to find, retrieve, analyze, and use information that include the abilities to:</a:t>
            </a:r>
          </a:p>
          <a:p>
            <a:pPr lvl="1">
              <a:spcBef>
                <a:spcPts val="900"/>
              </a:spcBef>
            </a:pPr>
            <a:r>
              <a:rPr lang="en-US" sz="2400" dirty="0"/>
              <a:t>Determine the extent of information needed</a:t>
            </a:r>
          </a:p>
          <a:p>
            <a:pPr lvl="1">
              <a:spcBef>
                <a:spcPts val="900"/>
              </a:spcBef>
            </a:pPr>
            <a:r>
              <a:rPr lang="en-US" sz="2400" dirty="0" smtClean="0"/>
              <a:t>Access information sources effectively and efficiently in many formats</a:t>
            </a:r>
          </a:p>
          <a:p>
            <a:pPr lvl="1">
              <a:spcBef>
                <a:spcPts val="900"/>
              </a:spcBef>
            </a:pPr>
            <a:r>
              <a:rPr lang="en-US" sz="2400" dirty="0" smtClean="0"/>
              <a:t>Critically evaluate information and sources</a:t>
            </a:r>
          </a:p>
          <a:p>
            <a:pPr lvl="1">
              <a:spcBef>
                <a:spcPts val="900"/>
              </a:spcBef>
            </a:pPr>
            <a:r>
              <a:rPr lang="en-US" sz="2400" dirty="0" smtClean="0"/>
              <a:t>Use information to achieve a specific goal</a:t>
            </a:r>
          </a:p>
          <a:p>
            <a:pPr lvl="1">
              <a:spcBef>
                <a:spcPts val="900"/>
              </a:spcBef>
            </a:pPr>
            <a:r>
              <a:rPr lang="en-US" sz="2400" dirty="0" smtClean="0"/>
              <a:t>Understand the legal and social issues involved in using information and making ethical and legal use of it</a:t>
            </a:r>
          </a:p>
          <a:p>
            <a:pPr marL="0" indent="0" algn="r">
              <a:buNone/>
            </a:pPr>
            <a:r>
              <a:rPr lang="en-US" sz="1800" dirty="0" smtClean="0"/>
              <a:t>Association of College and Research Libraries</a:t>
            </a:r>
            <a:endParaRPr lang="en-US" sz="1800" dirty="0"/>
          </a:p>
        </p:txBody>
      </p:sp>
    </p:spTree>
    <p:extLst>
      <p:ext uri="{BB962C8B-B14F-4D97-AF65-F5344CB8AC3E}">
        <p14:creationId xmlns:p14="http://schemas.microsoft.com/office/powerpoint/2010/main" val="403315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1151" y="1236552"/>
            <a:ext cx="6467231" cy="4031873"/>
          </a:xfrm>
          <a:prstGeom prst="rect">
            <a:avLst/>
          </a:prstGeom>
          <a:noFill/>
        </p:spPr>
        <p:txBody>
          <a:bodyPr wrap="square" rtlCol="0">
            <a:spAutoFit/>
          </a:bodyPr>
          <a:lstStyle/>
          <a:p>
            <a:r>
              <a:rPr lang="en-US" sz="3200" dirty="0">
                <a:solidFill>
                  <a:schemeClr val="bg2">
                    <a:lumMod val="50000"/>
                  </a:schemeClr>
                </a:solidFill>
              </a:rPr>
              <a:t>The fact that information literacy is applicable in all disciplines, involves metacognition, and is a way of thinking combined with a set of skills, hampers </a:t>
            </a:r>
            <a:r>
              <a:rPr lang="en-US" sz="3200" dirty="0" smtClean="0">
                <a:solidFill>
                  <a:schemeClr val="bg2">
                    <a:lumMod val="50000"/>
                  </a:schemeClr>
                </a:solidFill>
              </a:rPr>
              <a:t>its inclusion </a:t>
            </a:r>
            <a:r>
              <a:rPr lang="en-US" sz="3200" dirty="0">
                <a:solidFill>
                  <a:schemeClr val="bg2">
                    <a:lumMod val="50000"/>
                  </a:schemeClr>
                </a:solidFill>
              </a:rPr>
              <a:t>in a methodical way in college curricula. It doesn’t "belong" to any single discipline, but instead belongs to all of them.</a:t>
            </a:r>
          </a:p>
        </p:txBody>
      </p:sp>
      <p:sp>
        <p:nvSpPr>
          <p:cNvPr id="3" name="TextBox 2"/>
          <p:cNvSpPr txBox="1"/>
          <p:nvPr/>
        </p:nvSpPr>
        <p:spPr>
          <a:xfrm>
            <a:off x="5255846" y="5509846"/>
            <a:ext cx="1588709" cy="369332"/>
          </a:xfrm>
          <a:prstGeom prst="rect">
            <a:avLst/>
          </a:prstGeom>
          <a:noFill/>
        </p:spPr>
        <p:txBody>
          <a:bodyPr wrap="none" rtlCol="0">
            <a:spAutoFit/>
          </a:bodyPr>
          <a:lstStyle/>
          <a:p>
            <a:r>
              <a:rPr lang="en-US" dirty="0" smtClean="0">
                <a:solidFill>
                  <a:schemeClr val="tx2"/>
                </a:solidFill>
              </a:rPr>
              <a:t>(Weiner, 2010) </a:t>
            </a:r>
            <a:endParaRPr lang="en-US" dirty="0">
              <a:solidFill>
                <a:schemeClr val="tx2"/>
              </a:solidFill>
            </a:endParaRPr>
          </a:p>
        </p:txBody>
      </p:sp>
    </p:spTree>
    <p:extLst>
      <p:ext uri="{BB962C8B-B14F-4D97-AF65-F5344CB8AC3E}">
        <p14:creationId xmlns:p14="http://schemas.microsoft.com/office/powerpoint/2010/main" val="3728071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Infusion.thmx</Template>
  <TotalTime>1691</TotalTime>
  <Words>2870</Words>
  <Application>Microsoft Macintosh PowerPoint</Application>
  <PresentationFormat>On-screen Show (4:3)</PresentationFormat>
  <Paragraphs>209</Paragraphs>
  <Slides>22</Slides>
  <Notes>19</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Infusion</vt:lpstr>
      <vt:lpstr>CALL and  New Media Literacies</vt:lpstr>
      <vt:lpstr>Education Reform for the 21st Century</vt:lpstr>
      <vt:lpstr>ACTFL Partnership for 21st Century Skills</vt:lpstr>
      <vt:lpstr>Instructional Goals:  Wesch (2009): move from knowledgeable to knowledge-able</vt:lpstr>
      <vt:lpstr>L2 Instructional Goals: </vt:lpstr>
      <vt:lpstr>The focus on “how” translates into a need for new media literacies.</vt:lpstr>
      <vt:lpstr>Literacy</vt:lpstr>
      <vt:lpstr>Information Literacy</vt:lpstr>
      <vt:lpstr>PowerPoint Presentation</vt:lpstr>
      <vt:lpstr>New Media Literacies (MIT Style)</vt:lpstr>
      <vt:lpstr>New London Group: 4 components of the pedagogy of multiliteracies</vt:lpstr>
      <vt:lpstr>Students as Global Citizens</vt:lpstr>
      <vt:lpstr>Web 2.0: The Social/Participatory Web</vt:lpstr>
      <vt:lpstr>PowerPoint Presentation</vt:lpstr>
      <vt:lpstr>PowerPoint Presentation</vt:lpstr>
      <vt:lpstr>Truths about Digital Natives</vt:lpstr>
      <vt:lpstr>Russian Language in Context Advanced Russian Course</vt:lpstr>
      <vt:lpstr>Up and Down Sides</vt:lpstr>
      <vt:lpstr>PowerPoint Presentation</vt:lpstr>
      <vt:lpstr>New Literacies         New social skills, cultural competencies</vt:lpstr>
      <vt:lpstr>PowerPoint Presentation</vt:lpstr>
      <vt:lpstr>Closing thought…</vt:lpstr>
    </vt:vector>
  </TitlesOfParts>
  <Company>The University of Iowa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Media Literacies and Language Learning </dc:title>
  <dc:creator>Sue Otto</dc:creator>
  <cp:lastModifiedBy>Sue Otto</cp:lastModifiedBy>
  <cp:revision>152</cp:revision>
  <dcterms:created xsi:type="dcterms:W3CDTF">2012-11-05T14:32:11Z</dcterms:created>
  <dcterms:modified xsi:type="dcterms:W3CDTF">2013-07-08T18:20:58Z</dcterms:modified>
</cp:coreProperties>
</file>