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58" r:id="rId2"/>
    <p:sldId id="265" r:id="rId3"/>
    <p:sldId id="273" r:id="rId4"/>
    <p:sldId id="272" r:id="rId5"/>
    <p:sldId id="261" r:id="rId6"/>
    <p:sldId id="274" r:id="rId7"/>
    <p:sldId id="266" r:id="rId8"/>
    <p:sldId id="267" r:id="rId9"/>
    <p:sldId id="264" r:id="rId10"/>
    <p:sldId id="260" r:id="rId11"/>
    <p:sldId id="275" r:id="rId12"/>
    <p:sldId id="276" r:id="rId13"/>
    <p:sldId id="278" r:id="rId14"/>
    <p:sldId id="262" r:id="rId15"/>
    <p:sldId id="277" r:id="rId16"/>
    <p:sldId id="279" r:id="rId17"/>
    <p:sldId id="280" r:id="rId18"/>
    <p:sldId id="282" r:id="rId19"/>
    <p:sldId id="283" r:id="rId20"/>
    <p:sldId id="284" r:id="rId21"/>
    <p:sldId id="263" r:id="rId22"/>
    <p:sldId id="259" r:id="rId23"/>
    <p:sldId id="271" r:id="rId24"/>
    <p:sldId id="281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1" autoAdjust="0"/>
    <p:restoredTop sz="94660"/>
  </p:normalViewPr>
  <p:slideViewPr>
    <p:cSldViewPr>
      <p:cViewPr varScale="1">
        <p:scale>
          <a:sx n="82" d="100"/>
          <a:sy n="82" d="100"/>
        </p:scale>
        <p:origin x="782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1AB1E-6BFE-442A-9252-0CA08EA72AD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42C6A-B508-42A3-AF12-E6014EF5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2C6A-B508-42A3-AF12-E6014EF5A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5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B1CCAB-6C5B-4D33-A540-D40F9F0D0B1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16F4A6E-1320-4EF0-9A02-D38272E502B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461" y="1143000"/>
            <a:ext cx="8153400" cy="1447800"/>
          </a:xfrm>
        </p:spPr>
        <p:txBody>
          <a:bodyPr/>
          <a:lstStyle/>
          <a:p>
            <a:r>
              <a:rPr lang="en-US" dirty="0"/>
              <a:t>A Combinatorial Perspective to Vortex Dynamic Problems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91836" y="41148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00" y="4246984"/>
            <a:ext cx="86106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By Nitesh Mathur</a:t>
            </a:r>
          </a:p>
          <a:p>
            <a:endParaRPr lang="en-US" sz="2800" dirty="0"/>
          </a:p>
          <a:p>
            <a:r>
              <a:rPr lang="en-US" sz="2800" dirty="0"/>
              <a:t>Under the Kind Guidance of Dr. Kevin O’ Neil</a:t>
            </a:r>
          </a:p>
        </p:txBody>
      </p:sp>
    </p:spTree>
    <p:extLst>
      <p:ext uri="{BB962C8B-B14F-4D97-AF65-F5344CB8AC3E}">
        <p14:creationId xmlns:p14="http://schemas.microsoft.com/office/powerpoint/2010/main" val="217759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514600"/>
                <a:ext cx="6096000" cy="3657599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Gareth Roberts’ 1999 Paper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n = 5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Continuum Found with negative circulations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For Point vortices, this occurs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={1,1,1,1-1/2}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Question Arises:  Are there other continuums out there?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514600"/>
                <a:ext cx="6096000" cy="3657599"/>
              </a:xfrm>
              <a:blipFill>
                <a:blip r:embed="rId2"/>
                <a:stretch>
                  <a:fillRect r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914400"/>
          </a:xfrm>
        </p:spPr>
        <p:txBody>
          <a:bodyPr/>
          <a:lstStyle/>
          <a:p>
            <a:r>
              <a:rPr lang="en-US" sz="3600" dirty="0"/>
              <a:t>Roberts’ Continuum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1AB93-7BFD-4546-9A5C-06CB8D522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98" y="-7775"/>
            <a:ext cx="3796102" cy="27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0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223FBA-F97E-453C-9F97-36F1D21AA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52600"/>
                <a:ext cx="7543800" cy="44196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𝑖𝑣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sz="30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30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/>
                  <a:t> represents the strength of the point vortex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30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/>
                  <a:t> represents distinct points in the complex plane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3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000" dirty="0"/>
                  <a:t>Interpretation:  Velocity of the point vortex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/>
                  <a:t> is the sum of the velocities induced by other vortices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223FBA-F97E-453C-9F97-36F1D21AA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52600"/>
                <a:ext cx="7543800" cy="4419600"/>
              </a:xfrm>
              <a:blipFill>
                <a:blip r:embed="rId2"/>
                <a:stretch>
                  <a:fillRect l="-162" r="-1454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1B3D98-B12D-46A6-B702-F063A342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7543800" cy="914400"/>
          </a:xfrm>
        </p:spPr>
        <p:txBody>
          <a:bodyPr/>
          <a:lstStyle/>
          <a:p>
            <a:r>
              <a:rPr lang="en-US" dirty="0"/>
              <a:t>Mathematical Stuff </a:t>
            </a:r>
          </a:p>
        </p:txBody>
      </p:sp>
    </p:spTree>
    <p:extLst>
      <p:ext uri="{BB962C8B-B14F-4D97-AF65-F5344CB8AC3E}">
        <p14:creationId xmlns:p14="http://schemas.microsoft.com/office/powerpoint/2010/main" val="417368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78A0BB-A986-43D7-A233-604D6F383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1588" y="2057400"/>
                <a:ext cx="7425612" cy="35814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000" b="0" dirty="0">
                  <a:ea typeface="Cambria Math" panose="02040503050406030204" pitchFamily="18" charset="0"/>
                </a:endParaRPr>
              </a:p>
              <a:p>
                <a:pPr marL="18288" indent="0">
                  <a:buNone/>
                </a:pPr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is a constant that represents the rotation rate.  </a:t>
                </a:r>
              </a:p>
              <a:p>
                <a:pPr marL="18288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Permutation: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18288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Interpretation: 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/>
                  <a:t> either real or come in complex conjugate pairs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78A0BB-A986-43D7-A233-604D6F383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588" y="2057400"/>
                <a:ext cx="7425612" cy="3581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B72A5FE-A48B-4C1A-A129-469FA1AC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88" y="533400"/>
            <a:ext cx="7543800" cy="914400"/>
          </a:xfrm>
        </p:spPr>
        <p:txBody>
          <a:bodyPr/>
          <a:lstStyle/>
          <a:p>
            <a:r>
              <a:rPr lang="en-US" sz="3600" dirty="0"/>
              <a:t>Equations for Relative Equilibria  </a:t>
            </a:r>
          </a:p>
        </p:txBody>
      </p:sp>
    </p:spTree>
    <p:extLst>
      <p:ext uri="{BB962C8B-B14F-4D97-AF65-F5344CB8AC3E}">
        <p14:creationId xmlns:p14="http://schemas.microsoft.com/office/powerpoint/2010/main" val="363523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C5A919-E6DF-4083-B681-6A2B0337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9612"/>
            <a:ext cx="5334000" cy="42301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 Affine Plane Can be Used to construct a Projective a Plane by Adding a ‘Line at Infinity’ 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Each family of solutions in the Affine Plane can be represented by a single point in the Projective Plane.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5504A2-764F-4B8E-94C9-292ACF39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7543800" cy="914400"/>
          </a:xfrm>
        </p:spPr>
        <p:txBody>
          <a:bodyPr/>
          <a:lstStyle/>
          <a:p>
            <a:r>
              <a:rPr lang="en-US" dirty="0"/>
              <a:t>Affine Vs Projective Space </a:t>
            </a:r>
          </a:p>
        </p:txBody>
      </p:sp>
      <p:sp>
        <p:nvSpPr>
          <p:cNvPr id="4" name="AutoShape 2" descr="https://upload.wikimedia.org/wikipedia/commons/2/2a/Railroad-Tracks-Perspective.jpg">
            <a:extLst>
              <a:ext uri="{FF2B5EF4-FFF2-40B4-BE49-F238E27FC236}">
                <a16:creationId xmlns:a16="http://schemas.microsoft.com/office/drawing/2014/main" id="{471DC323-FF7A-4013-918C-D209511CBB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upload.wikimedia.org/wikipedia/commons/2/2a/Railroad-Tracks-Perspective.jpg">
            <a:extLst>
              <a:ext uri="{FF2B5EF4-FFF2-40B4-BE49-F238E27FC236}">
                <a16:creationId xmlns:a16="http://schemas.microsoft.com/office/drawing/2014/main" id="{4D81A046-4C85-412D-9F04-419422F3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64972"/>
            <a:ext cx="3069771" cy="40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0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03860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/>
              <a:t>Solve Problems on Mathematica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051560" lvl="1" indent="-685800">
              <a:buFont typeface="Wingdings" panose="05000000000000000000" pitchFamily="2" charset="2"/>
              <a:buChar char="§"/>
            </a:pPr>
            <a:r>
              <a:rPr lang="en-US" sz="2200" dirty="0"/>
              <a:t>Try to Find Patterns in solutions of the Projective Space in order to discover a pattern in the Affine Plane </a:t>
            </a:r>
          </a:p>
          <a:p>
            <a:pPr marL="1051560" lvl="1" indent="-685800">
              <a:buFont typeface="Wingdings" panose="05000000000000000000" pitchFamily="2" charset="2"/>
              <a:buChar char="§"/>
            </a:pPr>
            <a:r>
              <a:rPr lang="en-US" sz="2400" dirty="0"/>
              <a:t>Find another Continuum 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7543800" cy="914400"/>
          </a:xfrm>
        </p:spPr>
        <p:txBody>
          <a:bodyPr/>
          <a:lstStyle/>
          <a:p>
            <a:r>
              <a:rPr lang="en-US" dirty="0"/>
              <a:t>Goals </a:t>
            </a:r>
          </a:p>
        </p:txBody>
      </p:sp>
    </p:spTree>
    <p:extLst>
      <p:ext uri="{BB962C8B-B14F-4D97-AF65-F5344CB8AC3E}">
        <p14:creationId xmlns:p14="http://schemas.microsoft.com/office/powerpoint/2010/main" val="328240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A468D9-E94D-463D-BCCD-6E80831A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239000" cy="4038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Converted the equations into Mathematica Code to understand the relationship between theoretical background/ numerical results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Newton Method’s employed to visualize Relative Equilibria for higher number of vortices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Generated new code for the Projective Plane using Set Partitions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Interpreted the number of solutions in the Projective Space to find a connection for the number of solutions in the Affine Plane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Randomized Gamma Values, Permutations, and Set Partitions in order to discover a continuum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19F99-F70C-411C-9968-B252D1A1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914400"/>
          </a:xfrm>
        </p:spPr>
        <p:txBody>
          <a:bodyPr/>
          <a:lstStyle/>
          <a:p>
            <a:r>
              <a:rPr lang="en-US" dirty="0"/>
              <a:t>Work Summary  </a:t>
            </a:r>
          </a:p>
        </p:txBody>
      </p:sp>
    </p:spTree>
    <p:extLst>
      <p:ext uri="{BB962C8B-B14F-4D97-AF65-F5344CB8AC3E}">
        <p14:creationId xmlns:p14="http://schemas.microsoft.com/office/powerpoint/2010/main" val="417403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C1D56-ACC9-443C-92E8-4DAE53175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9551"/>
            <a:ext cx="6858000" cy="48811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35AE6B-5088-475D-B906-3CCD9DF2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1136"/>
            <a:ext cx="8534400" cy="842864"/>
          </a:xfrm>
        </p:spPr>
        <p:txBody>
          <a:bodyPr/>
          <a:lstStyle/>
          <a:p>
            <a:r>
              <a:rPr lang="en-US" sz="3600" dirty="0"/>
              <a:t>Set Partitions – Points at Infinity </a:t>
            </a:r>
          </a:p>
        </p:txBody>
      </p:sp>
    </p:spTree>
    <p:extLst>
      <p:ext uri="{BB962C8B-B14F-4D97-AF65-F5344CB8AC3E}">
        <p14:creationId xmlns:p14="http://schemas.microsoft.com/office/powerpoint/2010/main" val="256646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408CE2-5B0E-4509-A337-F560F296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50655"/>
            <a:ext cx="8153400" cy="236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126314-3664-4526-88AB-C0C90AAC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7543800" cy="914400"/>
          </a:xfrm>
        </p:spPr>
        <p:txBody>
          <a:bodyPr/>
          <a:lstStyle/>
          <a:p>
            <a:r>
              <a:rPr lang="en-US" sz="3600" dirty="0"/>
              <a:t>Continuum Experimentation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755CDE-EA00-4B6C-831A-95BBFBE2D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45404"/>
            <a:ext cx="8534400" cy="8247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347D38-A936-4CF8-9E36-DE3103DC53B7}"/>
              </a:ext>
            </a:extLst>
          </p:cNvPr>
          <p:cNvSpPr txBox="1"/>
          <p:nvPr/>
        </p:nvSpPr>
        <p:spPr>
          <a:xfrm>
            <a:off x="762000" y="1828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Roberts’ Continuum resulted with this infinite solution: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32351-30C1-4949-836D-4A9F014E570B}"/>
              </a:ext>
            </a:extLst>
          </p:cNvPr>
          <p:cNvSpPr txBox="1"/>
          <p:nvPr/>
        </p:nvSpPr>
        <p:spPr>
          <a:xfrm>
            <a:off x="914400" y="3352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Erroneous Solutions Produced Similar Output </a:t>
            </a:r>
          </a:p>
        </p:txBody>
      </p:sp>
    </p:spTree>
    <p:extLst>
      <p:ext uri="{BB962C8B-B14F-4D97-AF65-F5344CB8AC3E}">
        <p14:creationId xmlns:p14="http://schemas.microsoft.com/office/powerpoint/2010/main" val="12364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8432AF-FE6D-4E9E-9B15-089105F6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114322"/>
            <a:ext cx="7543800" cy="914400"/>
          </a:xfrm>
        </p:spPr>
        <p:txBody>
          <a:bodyPr/>
          <a:lstStyle/>
          <a:p>
            <a:r>
              <a:rPr lang="en-US" sz="3600" dirty="0"/>
              <a:t>Combinatorics – Sample Work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9D478-1A81-4774-B7A2-DCE582892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143000"/>
            <a:ext cx="5791200" cy="502833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C09005-6C17-42A7-98A4-D186767C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9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895F6C-81E2-4DFC-A7B0-88F11C0F8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BE7D9-B373-41DD-82FE-D8021EFC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914400"/>
          </a:xfrm>
        </p:spPr>
        <p:txBody>
          <a:bodyPr/>
          <a:lstStyle/>
          <a:p>
            <a:r>
              <a:rPr lang="en-US" sz="3600" dirty="0"/>
              <a:t>Continued (Forming Conjectures)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E2CEE-0DAD-47C2-9A1B-1C2BEE04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" y="1600201"/>
            <a:ext cx="7831473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3354266" cy="27199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44033"/>
            <a:ext cx="7543800" cy="914400"/>
          </a:xfrm>
        </p:spPr>
        <p:txBody>
          <a:bodyPr/>
          <a:lstStyle/>
          <a:p>
            <a:r>
              <a:rPr lang="en-US" dirty="0"/>
              <a:t>What is a Vortex?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30" y="3962400"/>
            <a:ext cx="3354266" cy="27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30" y="1193880"/>
            <a:ext cx="3354266" cy="26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3881"/>
            <a:ext cx="3354266" cy="26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1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C1BA1D-36C3-41F8-B9A2-30C6D6359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ECA936-9667-4FC0-BECA-7216CDEB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914400"/>
          </a:xfrm>
        </p:spPr>
        <p:txBody>
          <a:bodyPr/>
          <a:lstStyle/>
          <a:p>
            <a:r>
              <a:rPr lang="en-US" sz="3600" dirty="0"/>
              <a:t>Continued (Derivation)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B981B42-EAAE-4C80-9214-B1B61333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82367"/>
            <a:ext cx="7696200" cy="42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9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8077200" cy="3886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From time to time, Mathematica produced infinite results but they were either trivial solutions or erroneous solutions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 continuum might still exist  (Found several ways how NOT to find a continuum) </a:t>
            </a:r>
          </a:p>
          <a:p>
            <a:pPr marL="18288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Several interesting combinatoric patterns were found but how the Projective Plane solutions relate to the Affine Plane is still a mystery.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914400"/>
          </a:xfrm>
        </p:spPr>
        <p:txBody>
          <a:bodyPr/>
          <a:lstStyle/>
          <a:p>
            <a:r>
              <a:rPr lang="en-US" sz="3600" dirty="0"/>
              <a:t>Interesting Results/ Conclusion </a:t>
            </a:r>
          </a:p>
        </p:txBody>
      </p:sp>
    </p:spTree>
    <p:extLst>
      <p:ext uri="{BB962C8B-B14F-4D97-AF65-F5344CB8AC3E}">
        <p14:creationId xmlns:p14="http://schemas.microsoft.com/office/powerpoint/2010/main" val="62933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7543800" cy="4114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Nsolve</a:t>
            </a:r>
            <a:r>
              <a:rPr lang="en-US" dirty="0"/>
              <a:t>()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Finds numerical approximation to system of equations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Problem: Versions 9 and 11 were giving us two separate answers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Would leave computer working for 8 hours, and it would produce incorrect results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quote Dr. O’Neil:  “I have just worked for two hours and I am completely baffled…I have looked at it six different ways and still don’t understand what’s going on.  Mathematica is giving us ‘garbage answers’ and thinks they are correct’ -7/18/2017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914400"/>
          </a:xfrm>
        </p:spPr>
        <p:txBody>
          <a:bodyPr/>
          <a:lstStyle/>
          <a:p>
            <a:r>
              <a:rPr lang="en-US" dirty="0"/>
              <a:t>Problems Encountered </a:t>
            </a:r>
          </a:p>
        </p:txBody>
      </p:sp>
    </p:spTree>
    <p:extLst>
      <p:ext uri="{BB962C8B-B14F-4D97-AF65-F5344CB8AC3E}">
        <p14:creationId xmlns:p14="http://schemas.microsoft.com/office/powerpoint/2010/main" val="239305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3733800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/>
              <a:t>Dr. Kevin O’Neil (TU)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/>
              <a:t>Dr. Gareth Roberts (College of Holy Cross)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/>
              <a:t>Hampton and </a:t>
            </a:r>
            <a:r>
              <a:rPr lang="en-US" sz="2400" dirty="0" err="1"/>
              <a:t>Moeckel</a:t>
            </a:r>
            <a:r>
              <a:rPr lang="en-US" sz="2400" dirty="0"/>
              <a:t> (University of Minnesota)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 err="1"/>
              <a:t>Albouy</a:t>
            </a:r>
            <a:r>
              <a:rPr lang="en-US" sz="2400" dirty="0"/>
              <a:t> and </a:t>
            </a:r>
            <a:r>
              <a:rPr lang="en-US" sz="2400" dirty="0" err="1"/>
              <a:t>Kaloshin</a:t>
            </a:r>
            <a:r>
              <a:rPr lang="en-US" sz="2400" dirty="0"/>
              <a:t> (University of Maryland)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 err="1"/>
              <a:t>Faugere</a:t>
            </a:r>
            <a:r>
              <a:rPr lang="en-US" sz="2400" dirty="0"/>
              <a:t>, </a:t>
            </a:r>
            <a:r>
              <a:rPr lang="en-US" sz="2400" dirty="0" err="1"/>
              <a:t>Araf</a:t>
            </a:r>
            <a:r>
              <a:rPr lang="en-US" sz="2400" dirty="0"/>
              <a:t> Hassan, Cheung among others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43800" cy="914400"/>
          </a:xfrm>
        </p:spPr>
        <p:txBody>
          <a:bodyPr/>
          <a:lstStyle/>
          <a:p>
            <a:r>
              <a:rPr lang="en-US" dirty="0"/>
              <a:t>Current Work </a:t>
            </a:r>
          </a:p>
        </p:txBody>
      </p:sp>
    </p:spTree>
    <p:extLst>
      <p:ext uri="{BB962C8B-B14F-4D97-AF65-F5344CB8AC3E}">
        <p14:creationId xmlns:p14="http://schemas.microsoft.com/office/powerpoint/2010/main" val="302383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93F3B-C08B-47C3-9C56-87794AD0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6096000" cy="3657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Thank you to Dr. O’Neil for being my mentor for the past three years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Thank you Dr. Charleston for TURC and other opportunities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Thank you all for Listening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92D300-C043-4E27-B6F8-DD379930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94" y="457200"/>
            <a:ext cx="7543800" cy="914400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16491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981200"/>
            <a:ext cx="6096000" cy="3657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Questions?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43800" cy="914400"/>
          </a:xfrm>
        </p:spPr>
        <p:txBody>
          <a:bodyPr/>
          <a:lstStyle/>
          <a:p>
            <a:r>
              <a:rPr lang="en-US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96563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C7D8F-E54A-4E35-960A-AEF45F1D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9701"/>
            <a:ext cx="8229600" cy="32766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/>
              <a:t>A vortex is a region in a fluid in which the flow revolves around an axis.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70869-D82C-45CA-B0B0-08C0C882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95301"/>
            <a:ext cx="7543800" cy="914400"/>
          </a:xfrm>
        </p:spPr>
        <p:txBody>
          <a:bodyPr/>
          <a:lstStyle/>
          <a:p>
            <a:r>
              <a:rPr lang="en-US" sz="3600" dirty="0"/>
              <a:t>What is a Vortex? (Continued)</a:t>
            </a:r>
          </a:p>
        </p:txBody>
      </p:sp>
      <p:pic>
        <p:nvPicPr>
          <p:cNvPr id="4" name="Picture 2" descr="Image result for hurricane">
            <a:extLst>
              <a:ext uri="{FF2B5EF4-FFF2-40B4-BE49-F238E27FC236}">
                <a16:creationId xmlns:a16="http://schemas.microsoft.com/office/drawing/2014/main" id="{35AF2B9B-91CB-4C38-9F2D-0898EF8E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54"/>
            <a:ext cx="3789407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5A9C8-44CD-4BCD-AEFC-736896039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131" y="1"/>
            <a:ext cx="1981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381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Originates from Newton’s n-body problem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Lord Kelvin (1875) – studied vortex configurations that move without alteration of form (relative equilibria) </a:t>
            </a:r>
          </a:p>
          <a:p>
            <a:pPr marL="18288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Kirchoff</a:t>
            </a:r>
            <a:r>
              <a:rPr lang="en-US" sz="2000" dirty="0"/>
              <a:t> extended problem from point masses to point vortices 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Many techniques utilized in the n-body problem is used in the n-vortex problem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543800" cy="914400"/>
          </a:xfrm>
        </p:spPr>
        <p:txBody>
          <a:bodyPr/>
          <a:lstStyle/>
          <a:p>
            <a:r>
              <a:rPr lang="en-US" dirty="0"/>
              <a:t>Quick History </a:t>
            </a:r>
          </a:p>
        </p:txBody>
      </p:sp>
    </p:spTree>
    <p:extLst>
      <p:ext uri="{BB962C8B-B14F-4D97-AF65-F5344CB8AC3E}">
        <p14:creationId xmlns:p14="http://schemas.microsoft.com/office/powerpoint/2010/main" val="415502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914400"/>
          </a:xfrm>
        </p:spPr>
        <p:txBody>
          <a:bodyPr/>
          <a:lstStyle/>
          <a:p>
            <a:r>
              <a:rPr lang="en-US" dirty="0"/>
              <a:t>Why Is it Important 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2971800"/>
            <a:ext cx="7391400" cy="304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84582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100" dirty="0"/>
              <a:t>Well Known Problem</a:t>
            </a:r>
          </a:p>
          <a:p>
            <a:endParaRPr lang="en-US" sz="21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100" dirty="0" err="1"/>
              <a:t>Smale’s</a:t>
            </a:r>
            <a:r>
              <a:rPr lang="en-US" sz="2100" dirty="0"/>
              <a:t> “Problems for the Next Century” - Problem #6</a:t>
            </a:r>
          </a:p>
          <a:p>
            <a:endParaRPr lang="en-US" sz="21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100" dirty="0"/>
              <a:t>Finiteness of Relative Equilibria in Celestial Mechanics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1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100" dirty="0"/>
              <a:t>Numerous Physical applications/ Numerical Experimentations</a:t>
            </a:r>
          </a:p>
          <a:p>
            <a:endParaRPr lang="en-US" sz="21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100" dirty="0"/>
              <a:t>Theoretical Background Lacking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22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D16BF0-6A1B-4059-A88D-418577EA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7010400" cy="3505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relative equilibrium is a special configuration of vortices that rigidly rotates about its center 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Uniform Rotation and Translation 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Relative Equilibria of the 3-Body Problem is Well Known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C764E-3499-4032-9919-DC08CE10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7543800" cy="914400"/>
          </a:xfrm>
        </p:spPr>
        <p:txBody>
          <a:bodyPr/>
          <a:lstStyle/>
          <a:p>
            <a:r>
              <a:rPr lang="en-US" dirty="0"/>
              <a:t>Relative Equilibria </a:t>
            </a:r>
          </a:p>
        </p:txBody>
      </p:sp>
    </p:spTree>
    <p:extLst>
      <p:ext uri="{BB962C8B-B14F-4D97-AF65-F5344CB8AC3E}">
        <p14:creationId xmlns:p14="http://schemas.microsoft.com/office/powerpoint/2010/main" val="41127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43800" cy="914400"/>
          </a:xfrm>
        </p:spPr>
        <p:txBody>
          <a:bodyPr/>
          <a:lstStyle/>
          <a:p>
            <a:r>
              <a:rPr lang="en-US" sz="3600" dirty="0"/>
              <a:t>Relative Equilibria – 3 Vortex Problem (Newton’s Method)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1408"/>
            <a:ext cx="2849196" cy="269090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41" y="4130806"/>
            <a:ext cx="2925636" cy="2690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31" y="2776862"/>
            <a:ext cx="2948963" cy="27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7543800" cy="914400"/>
          </a:xfrm>
        </p:spPr>
        <p:txBody>
          <a:bodyPr/>
          <a:lstStyle/>
          <a:p>
            <a:r>
              <a:rPr lang="en-US" dirty="0"/>
              <a:t>Relative Equilibria: n &gt;= 20 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3" y="1899287"/>
            <a:ext cx="2819400" cy="242649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8" y="1899288"/>
            <a:ext cx="2819400" cy="2426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288"/>
            <a:ext cx="2895600" cy="24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467600" cy="4191000"/>
          </a:xfrm>
        </p:spPr>
        <p:txBody>
          <a:bodyPr>
            <a:normAutofit fontScale="92500" lnSpcReduction="10000"/>
          </a:bodyPr>
          <a:lstStyle/>
          <a:p>
            <a:pPr marL="365760" lvl="1" indent="0">
              <a:buNone/>
            </a:pPr>
            <a:endParaRPr lang="en-US" sz="22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/>
              <a:t>Widely Held Conjecture:  </a:t>
            </a:r>
          </a:p>
          <a:p>
            <a:pPr marL="1051560" lvl="1" indent="-685800">
              <a:buFont typeface="Wingdings" panose="05000000000000000000" pitchFamily="2" charset="2"/>
              <a:buChar char="§"/>
            </a:pPr>
            <a:r>
              <a:rPr lang="en-US" sz="2200" dirty="0"/>
              <a:t>There are only a finite number of unique relative equilibria </a:t>
            </a:r>
          </a:p>
          <a:p>
            <a:pPr marL="0" indent="0">
              <a:buNone/>
            </a:pPr>
            <a:endParaRPr lang="en-US" sz="24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/>
              <a:t>Finiteness Known for Completely Stationary vortex configurations </a:t>
            </a:r>
          </a:p>
          <a:p>
            <a:pPr marL="0" indent="0">
              <a:buNone/>
            </a:pPr>
            <a:endParaRPr lang="en-US" sz="24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i="1" dirty="0"/>
              <a:t>Open Problem </a:t>
            </a:r>
            <a:r>
              <a:rPr lang="en-US" sz="2400" dirty="0"/>
              <a:t>for Dynamic Vortex Configurations</a:t>
            </a:r>
          </a:p>
          <a:p>
            <a:pPr marL="0" indent="0">
              <a:buNone/>
            </a:pPr>
            <a:endParaRPr lang="en-US" sz="24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2400" dirty="0"/>
              <a:t>Problem Solved for n &lt;= 4, and special cases up to n = 7, but not for all n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184" y="381000"/>
            <a:ext cx="7848600" cy="1219200"/>
          </a:xfrm>
        </p:spPr>
        <p:txBody>
          <a:bodyPr/>
          <a:lstStyle/>
          <a:p>
            <a:r>
              <a:rPr lang="en-US" dirty="0"/>
              <a:t>What has been done so far?</a:t>
            </a:r>
          </a:p>
        </p:txBody>
      </p:sp>
    </p:spTree>
    <p:extLst>
      <p:ext uri="{BB962C8B-B14F-4D97-AF65-F5344CB8AC3E}">
        <p14:creationId xmlns:p14="http://schemas.microsoft.com/office/powerpoint/2010/main" val="117829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502</TotalTime>
  <Words>770</Words>
  <Application>Microsoft Office PowerPoint</Application>
  <PresentationFormat>On-screen Show (4:3)</PresentationFormat>
  <Paragraphs>155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Palatino Linotype</vt:lpstr>
      <vt:lpstr>Wingdings</vt:lpstr>
      <vt:lpstr>Elemental</vt:lpstr>
      <vt:lpstr>A Combinatorial Perspective to Vortex Dynamic Problems</vt:lpstr>
      <vt:lpstr>What is a Vortex?</vt:lpstr>
      <vt:lpstr>What is a Vortex? (Continued)</vt:lpstr>
      <vt:lpstr>Quick History </vt:lpstr>
      <vt:lpstr>Why Is it Important ?</vt:lpstr>
      <vt:lpstr>Relative Equilibria </vt:lpstr>
      <vt:lpstr>Relative Equilibria – 3 Vortex Problem (Newton’s Method) </vt:lpstr>
      <vt:lpstr>Relative Equilibria: n &gt;= 20   </vt:lpstr>
      <vt:lpstr>What has been done so far?</vt:lpstr>
      <vt:lpstr>Roberts’ Continuum</vt:lpstr>
      <vt:lpstr>Mathematical Stuff </vt:lpstr>
      <vt:lpstr>Equations for Relative Equilibria  </vt:lpstr>
      <vt:lpstr>Affine Vs Projective Space </vt:lpstr>
      <vt:lpstr>Goals </vt:lpstr>
      <vt:lpstr>Work Summary  </vt:lpstr>
      <vt:lpstr>Set Partitions – Points at Infinity </vt:lpstr>
      <vt:lpstr>Continuum Experimentation</vt:lpstr>
      <vt:lpstr>Combinatorics – Sample Work  </vt:lpstr>
      <vt:lpstr>Continued (Forming Conjectures)  </vt:lpstr>
      <vt:lpstr>Continued (Derivation) </vt:lpstr>
      <vt:lpstr>Interesting Results/ Conclusion </vt:lpstr>
      <vt:lpstr>Problems Encountered </vt:lpstr>
      <vt:lpstr>Current Work </vt:lpstr>
      <vt:lpstr>Thank You </vt:lpstr>
      <vt:lpstr>The End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m</dc:creator>
  <cp:lastModifiedBy>NMath</cp:lastModifiedBy>
  <cp:revision>39</cp:revision>
  <dcterms:created xsi:type="dcterms:W3CDTF">2018-02-11T20:16:54Z</dcterms:created>
  <dcterms:modified xsi:type="dcterms:W3CDTF">2018-04-02T06:06:16Z</dcterms:modified>
</cp:coreProperties>
</file>