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1B037F2-E3A0-41A4-AD79-7D9684C5272A}">
  <a:tblStyle styleId="{A1B037F2-E3A0-41A4-AD79-7D9684C527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cs.cornell.edu/home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2014525" y="550200"/>
            <a:ext cx="5017500" cy="157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Game Theory</a:t>
            </a:r>
            <a:endParaRPr/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2545800" y="3184825"/>
            <a:ext cx="45351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</a:t>
            </a:r>
            <a:r>
              <a:rPr lang="en" sz="2400"/>
              <a:t>By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400">
                <a:solidFill>
                  <a:srgbClr val="EFEFEF"/>
                </a:solidFill>
              </a:rPr>
              <a:t>Nitesh Mathur,       Xian Wang</a:t>
            </a:r>
            <a:endParaRPr sz="24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274320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Times New Roman"/>
                <a:ea typeface="Times New Roman"/>
                <a:cs typeface="Times New Roman"/>
                <a:sym typeface="Times New Roman"/>
              </a:rPr>
              <a:t>Part II 						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 of Game Theory</a:t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594360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Nitesh Mathur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 in Economics 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How companies respond to competitor’s prices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/>
              <a:t>Examples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</a:pPr>
            <a:r>
              <a:rPr lang="en" sz="1800"/>
              <a:t>Players - Two Companies (New Business Vs. Old Monopoly) 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Actions - What strategies should  be utilized?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Decision - Make new product or copy?  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Advertise or Not Advertise, that is the question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and Morality 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Functionalism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Classic Example: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2 Soldiers- Operate a Strategically Important Post or Flee? 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Conclusion (By Traditional Game Theory):  Both would do better by fleeing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Morality:  Function of Morality is to Prevent Function of Rationality (Chained to guns)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Bargaining Theory and Contractarianism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“Constrained maximization” by Gauthier (1986) - </a:t>
            </a:r>
            <a:r>
              <a:rPr i="1" lang="en"/>
              <a:t>Morals by Agreement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Conclusion:  Moral Norms acceptable if no other alternative where everyone is better off 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to Computer Science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87900" y="12672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Computer Science and Game Theory:  A Brief Survey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Byzantine Problem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Each general can attack or retreat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Goal:  All non-faulty generals reach the same decision 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Computers - generals, digital communication systems - messengers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Computing Nash Equilibrium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Combinatorial Auctions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Distributed Computing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Learning in Games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299" y="2924049"/>
            <a:ext cx="3859699" cy="2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Examples of Game Theory </a:t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Evolutionary Game Theory in Biology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Altruism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Rock-Paper-Scissors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Tactical Voting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 :  2000 Election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Political Science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Fair Division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War Bargaining 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125" y="0"/>
            <a:ext cx="2417875" cy="24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6125" y="2448100"/>
            <a:ext cx="2503000" cy="2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0025" y="2940793"/>
            <a:ext cx="3306100" cy="22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Joker’s Social Experiment </a:t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Prisoner’s Dilemma employed in </a:t>
            </a:r>
            <a:r>
              <a:rPr i="1" lang="en" sz="1600"/>
              <a:t>The </a:t>
            </a:r>
            <a:r>
              <a:rPr i="1" lang="en" sz="1600"/>
              <a:t>Dark Knight</a:t>
            </a:r>
            <a:endParaRPr i="1"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Prisoners and Citizens are on two different ferries containing explosives</a:t>
            </a:r>
            <a:endParaRPr sz="1600"/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Joker gives both the following options: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Detonate the explosive on the other ship  and survive 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Die </a:t>
            </a:r>
            <a:endParaRPr sz="1600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175" y="0"/>
            <a:ext cx="2945825" cy="16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150" y="2979775"/>
            <a:ext cx="4005975" cy="21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79775"/>
            <a:ext cx="5427876" cy="21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87900" y="2675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Cite Sources in MLA </a:t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43800" y="731524"/>
            <a:ext cx="8368200" cy="3078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Alexrod, Robert.  “</a:t>
            </a:r>
            <a:r>
              <a:rPr i="1" lang="en" sz="1400"/>
              <a:t>Effective Choice in the Prisoner’s Dilemma.”  </a:t>
            </a:r>
            <a:r>
              <a:rPr lang="en" sz="1400"/>
              <a:t>The Journal of Conflict Resolutoin 24.1(1980): 3-25 JSTOR URL=&lt;</a:t>
            </a:r>
            <a:r>
              <a:rPr lang="en" sz="1400">
                <a:solidFill>
                  <a:srgbClr val="FFFFFF"/>
                </a:solidFill>
              </a:rPr>
              <a:t>https://www.jstor.org/stable/173932?seq=1#page_scan_tab_contents</a:t>
            </a:r>
            <a:r>
              <a:rPr lang="en" sz="1400"/>
              <a:t>&gt;.  Accessed 15 Feb. 2018.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Halpern, Joseph Y.  “Computer Science and Game Theory”.  </a:t>
            </a:r>
            <a:r>
              <a:rPr i="1" lang="en" sz="1400"/>
              <a:t>The New Palgrave Dictionary of Economics, 2nd edn. (2008), </a:t>
            </a:r>
            <a:r>
              <a:rPr lang="en" sz="1400"/>
              <a:t>S.N. Durlauf and L.E. Blume, eds. URL=&lt;http.//</a:t>
            </a:r>
            <a:r>
              <a:rPr lang="en" sz="1400" u="sng">
                <a:solidFill>
                  <a:schemeClr val="accent5"/>
                </a:solidFill>
                <a:hlinkClick r:id="rId3"/>
              </a:rPr>
              <a:t>www.cs.cornell.edu/home</a:t>
            </a:r>
            <a:r>
              <a:rPr lang="en" sz="1400"/>
              <a:t>/halpern&gt;.  Accessed 17 February 2018.</a:t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Myerson, Roger B.  </a:t>
            </a:r>
            <a:r>
              <a:rPr i="1" lang="en" sz="1400">
                <a:solidFill>
                  <a:srgbClr val="FFFFFF"/>
                </a:solidFill>
              </a:rPr>
              <a:t>Game Theory: Analysis of Conflict(1991). </a:t>
            </a:r>
            <a:r>
              <a:rPr lang="en" sz="1400">
                <a:solidFill>
                  <a:srgbClr val="FFFFFF"/>
                </a:solidFill>
              </a:rPr>
              <a:t>Harvard University Press, URk=&lt;https://books.google.com/books?id=E8WQFRCsNr0C&amp;printsec=find&amp;pg=PR7#v=onepage&amp;q&amp;f=false&gt;, Accessed 22 February 2018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Veerbeek, Bruno and Morris, Christopher.  “Game Theory and Ethics.  </a:t>
            </a:r>
            <a:r>
              <a:rPr i="1" lang="en" sz="1400"/>
              <a:t>The Stanford Encylopedia of Philosophy</a:t>
            </a:r>
            <a:r>
              <a:rPr lang="en" sz="1400"/>
              <a:t>(Winter 2017 Edition), Edward N. Zalta (ed.) URL = &lt;https://plato.stanford. edu/archives/win2017/entries/game-ethics&gt;.  Accessed 17 February 2018. </a:t>
            </a:r>
            <a:endParaRPr sz="1400"/>
          </a:p>
          <a:p>
            <a:pPr indent="0" lvl="0" marL="0" marR="139700" rtl="0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The End!!!!!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167475" y="-1358425"/>
            <a:ext cx="7038900" cy="43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Part  I       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   Introduction to Game Theory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by Xian Wang</a:t>
            </a: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297500" y="3848350"/>
            <a:ext cx="70389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 of Game Theory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547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i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Game: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Any set of circumstances that has a result dependent on the actions of two or more decision makers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i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Players: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strategic decision maker within the context of the game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i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Strategy: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complete plan of action a player will take given the set of circumstances that might arise within the game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i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Payoff: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payout a player receives from arriving at a particular outcome. 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862350" y="6631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What is game theory and its origin?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ee the source image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400" y="0"/>
            <a:ext cx="2385600" cy="2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0" y="13492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b="1"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Game Theory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“the study of mathematical models of conflict and cooperation between intelligent rational decision-makers”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Modern game theory began with the idea regarding the existence of mixed-strategy equilibria in two-person zero-sum games and its proof by John von Neumann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Types of Games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Cooperative / Non-cooperative Game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Symmetric / Asymmetric Game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Simultaneous / Sequential Game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268775" y="-1028050"/>
            <a:ext cx="7038900" cy="325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What is Prisoner’s Dilemma?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Two members of a criminal gang are arrested and imprisoned.   The policeman lack sufficient evidence to convict the pair on the principal charge. They hope to get both sentenced to a year in prison on a lesser charge. Simultaneously, the policeman offer each prisoner a bargain. Each prisoner is given the opportunity either to: betray the other by testifying that the other committed the crime, or to cooperate with the other by remaining silent. 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826375" y="628150"/>
            <a:ext cx="7038900" cy="42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858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Choice in Prisoner’s Dilemma.</a:t>
            </a: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6858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offer is: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685800" rtl="0"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A and B each betray the other, each of them serves 10 years in prison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685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A betrays B but B remains silent, A will be set free and B will serve 20 years in prison (and vice versa)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685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If A and B both remain silent, both of them will only serve 5 year in prison (on the lesser charge)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300"/>
              </a:spcBef>
              <a:spcAft>
                <a:spcPts val="1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297500" y="104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705125" y="46522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00"/>
              </a:spcBef>
              <a:spcAft>
                <a:spcPts val="100"/>
              </a:spcAft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Then we find there is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Dominant Strategy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282800" y="1502600"/>
            <a:ext cx="40020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7" name="Shape 97"/>
          <p:cNvGraphicFramePr/>
          <p:nvPr/>
        </p:nvGraphicFramePr>
        <p:xfrm>
          <a:off x="1412075" y="48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{A1B037F2-E3A0-41A4-AD79-7D9684C5272A}</a:tableStyleId>
              </a:tblPr>
              <a:tblGrid>
                <a:gridCol w="1914500"/>
                <a:gridCol w="1914500"/>
                <a:gridCol w="1914500"/>
              </a:tblGrid>
              <a:tr h="11432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</a:t>
                      </a:r>
                      <a:r>
                        <a:rPr lang="en" sz="2400"/>
                        <a:t> B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cheat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Not cheat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1761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cheat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</a:t>
                      </a:r>
                      <a:r>
                        <a:rPr lang="en" sz="2400"/>
                        <a:t> -10                 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</a:t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   </a:t>
                      </a:r>
                      <a:r>
                        <a:rPr lang="en" sz="2400"/>
                        <a:t>-10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</a:t>
                      </a:r>
                      <a:r>
                        <a:rPr lang="en" sz="2400"/>
                        <a:t>-20</a:t>
                      </a:r>
                      <a:r>
                        <a:rPr lang="en" sz="1200"/>
                        <a:t>  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</a:t>
                      </a:r>
                      <a:r>
                        <a:rPr lang="en" sz="2400"/>
                        <a:t>0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13605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Not cheat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   </a:t>
                      </a:r>
                      <a:r>
                        <a:rPr lang="en" sz="2400"/>
                        <a:t>0 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</a:t>
                      </a:r>
                      <a:r>
                        <a:rPr lang="en" sz="2400"/>
                        <a:t>-20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</a:t>
                      </a:r>
                      <a:r>
                        <a:rPr lang="en" sz="2400"/>
                        <a:t>-5</a:t>
                      </a:r>
                      <a:endParaRPr sz="24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   -5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98" name="Shape 98"/>
          <p:cNvCxnSpPr/>
          <p:nvPr/>
        </p:nvCxnSpPr>
        <p:spPr>
          <a:xfrm>
            <a:off x="1423125" y="505700"/>
            <a:ext cx="3821400" cy="25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Shape 99"/>
          <p:cNvCxnSpPr/>
          <p:nvPr/>
        </p:nvCxnSpPr>
        <p:spPr>
          <a:xfrm>
            <a:off x="5251850" y="3055775"/>
            <a:ext cx="1907100" cy="14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Shape 100"/>
          <p:cNvCxnSpPr/>
          <p:nvPr/>
        </p:nvCxnSpPr>
        <p:spPr>
          <a:xfrm>
            <a:off x="3330275" y="3055775"/>
            <a:ext cx="1914300" cy="142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Shape 101"/>
          <p:cNvCxnSpPr/>
          <p:nvPr/>
        </p:nvCxnSpPr>
        <p:spPr>
          <a:xfrm>
            <a:off x="5251850" y="1791575"/>
            <a:ext cx="1921500" cy="12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hn Forbes Nash, Jr. by Peter Badge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275" y="0"/>
            <a:ext cx="2391725" cy="2695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275" y="2363421"/>
            <a:ext cx="2391725" cy="278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1137500" y="301050"/>
            <a:ext cx="5032200" cy="109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Nash Equilibrium?</a:t>
            </a:r>
            <a:r>
              <a:rPr lang="en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21475" y="1632075"/>
            <a:ext cx="5427900" cy="13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Nash Equilibrium is a term that used in game theory to describe a balance where each player's strategy is best given the strategies of all other players. No player in the game would take a different action as long as every other player remains the same. When players are at a Nash Equilibrium they do not want to move because they will be worse off.</a:t>
            </a:r>
            <a:endParaRPr sz="1600">
              <a:solidFill>
                <a:srgbClr val="FFFF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relation between </a:t>
            </a:r>
            <a:r>
              <a:rPr b="1" lang="en">
                <a:latin typeface="Arial"/>
                <a:ea typeface="Arial"/>
                <a:cs typeface="Arial"/>
                <a:sym typeface="Arial"/>
              </a:rPr>
              <a:t>Nash Equilibrium and Dominant Strategies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33125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and B play a self-made game. A can go up or down, B can go left, middle and right.</a:t>
            </a:r>
            <a:endParaRPr/>
          </a:p>
        </p:txBody>
      </p:sp>
      <p:graphicFrame>
        <p:nvGraphicFramePr>
          <p:cNvPr id="116" name="Shape 116"/>
          <p:cNvGraphicFramePr/>
          <p:nvPr/>
        </p:nvGraphicFramePr>
        <p:xfrm>
          <a:off x="833075" y="189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{A1B037F2-E3A0-41A4-AD79-7D9684C5272A}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9941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               </a:t>
                      </a:r>
                      <a:r>
                        <a:rPr lang="en" sz="1200"/>
                        <a:t>B</a:t>
                      </a:r>
                      <a:endParaRPr sz="12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</a:t>
                      </a:r>
                      <a:endParaRPr sz="12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LEFT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MIDDLE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RIGHT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9941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UP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    </a:t>
                      </a:r>
                      <a:r>
                        <a:rPr lang="en" sz="1800"/>
                        <a:t>0</a:t>
                      </a:r>
                      <a:endParaRPr sz="18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                 4</a:t>
                      </a:r>
                      <a:endParaRPr sz="18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                  2</a:t>
                      </a:r>
                      <a:endParaRPr sz="18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9941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DOWN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                5</a:t>
                      </a:r>
                      <a:endParaRPr sz="18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                   </a:t>
                      </a:r>
                      <a:r>
                        <a:rPr lang="en" sz="1800"/>
                        <a:t>         2</a:t>
                      </a:r>
                      <a:endParaRPr sz="18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                    0</a:t>
                      </a:r>
                      <a:endParaRPr sz="1800"/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17" name="Shape 117"/>
          <p:cNvCxnSpPr>
            <a:stCxn id="115" idx="1"/>
            <a:endCxn id="115" idx="1"/>
          </p:cNvCxnSpPr>
          <p:nvPr/>
        </p:nvCxnSpPr>
        <p:spPr>
          <a:xfrm>
            <a:off x="933125" y="25717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Shape 118"/>
          <p:cNvCxnSpPr/>
          <p:nvPr/>
        </p:nvCxnSpPr>
        <p:spPr>
          <a:xfrm>
            <a:off x="841350" y="1882775"/>
            <a:ext cx="5418000" cy="30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Shape 119"/>
          <p:cNvCxnSpPr/>
          <p:nvPr/>
        </p:nvCxnSpPr>
        <p:spPr>
          <a:xfrm>
            <a:off x="4460625" y="2894200"/>
            <a:ext cx="3600300" cy="198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>
            <a:off x="6266625" y="2886975"/>
            <a:ext cx="1820400" cy="100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Shape 121"/>
          <p:cNvCxnSpPr/>
          <p:nvPr/>
        </p:nvCxnSpPr>
        <p:spPr>
          <a:xfrm>
            <a:off x="2632175" y="3878575"/>
            <a:ext cx="1820400" cy="100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138550" y="-36775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Two drivers are traveling towards each other on a road. Should they drive on the left or the right side? They don't want to wreck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268600" y="19576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1174675" y="19576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9" name="Shape 129"/>
          <p:cNvGraphicFramePr/>
          <p:nvPr/>
        </p:nvGraphicFramePr>
        <p:xfrm>
          <a:off x="1383175" y="87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{A1B037F2-E3A0-41A4-AD79-7D9684C5272A}</a:tableStyleId>
              </a:tblPr>
              <a:tblGrid>
                <a:gridCol w="1914500"/>
                <a:gridCol w="1914500"/>
                <a:gridCol w="1914500"/>
              </a:tblGrid>
              <a:tr h="114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                   </a:t>
                      </a:r>
                      <a:r>
                        <a:rPr lang="en" sz="2400"/>
                        <a:t> B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A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Left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Right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176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Left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</a:t>
                      </a:r>
                      <a:r>
                        <a:rPr lang="en" sz="2400"/>
                        <a:t> 1                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</a:t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   1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</a:t>
                      </a:r>
                      <a:r>
                        <a:rPr lang="en" sz="2400"/>
                        <a:t>-1</a:t>
                      </a:r>
                      <a:r>
                        <a:rPr lang="en" sz="1200"/>
                        <a:t>  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</a:t>
                      </a:r>
                      <a:r>
                        <a:rPr lang="en" sz="2400"/>
                        <a:t>-1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1136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/>
                        <a:t>Right</a:t>
                      </a:r>
                      <a:endParaRPr sz="3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    </a:t>
                      </a:r>
                      <a:r>
                        <a:rPr lang="en" sz="2400"/>
                        <a:t>-1</a:t>
                      </a:r>
                      <a:r>
                        <a:rPr lang="en" sz="2400"/>
                        <a:t> 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</a:t>
                      </a:r>
                      <a:r>
                        <a:rPr lang="en" sz="2400"/>
                        <a:t>-1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                     </a:t>
                      </a:r>
                      <a:r>
                        <a:rPr lang="en" sz="2400"/>
                        <a:t>2</a:t>
                      </a:r>
                      <a:endParaRPr sz="24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   2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30" name="Shape 130"/>
          <p:cNvCxnSpPr/>
          <p:nvPr/>
        </p:nvCxnSpPr>
        <p:spPr>
          <a:xfrm>
            <a:off x="5208500" y="3301375"/>
            <a:ext cx="1921500" cy="1444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Shape 131"/>
          <p:cNvCxnSpPr/>
          <p:nvPr/>
        </p:nvCxnSpPr>
        <p:spPr>
          <a:xfrm>
            <a:off x="3294150" y="3301375"/>
            <a:ext cx="1928700" cy="1444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1383175" y="877325"/>
            <a:ext cx="1925400" cy="1159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Shape 133"/>
          <p:cNvCxnSpPr/>
          <p:nvPr/>
        </p:nvCxnSpPr>
        <p:spPr>
          <a:xfrm>
            <a:off x="5222850" y="2020600"/>
            <a:ext cx="1914300" cy="1280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Shape 134"/>
          <p:cNvCxnSpPr/>
          <p:nvPr/>
        </p:nvCxnSpPr>
        <p:spPr>
          <a:xfrm>
            <a:off x="3294150" y="2022725"/>
            <a:ext cx="1923600" cy="1266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