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81000" y="4056001"/>
            <a:ext cx="2835275" cy="803275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6781800" y="4659251"/>
            <a:ext cx="1903412" cy="736601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81000" y="0"/>
            <a:ext cx="1136699" cy="396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268663" y="4659251"/>
            <a:ext cx="1700099" cy="2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021262" y="4659251"/>
            <a:ext cx="1684199" cy="200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546975" y="5449826"/>
            <a:ext cx="1139824" cy="1409700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220060" y="2916233"/>
            <a:ext cx="47100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220060" y="4974907"/>
            <a:ext cx="4710000" cy="8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457200" rtl="0">
              <a:defRPr>
                <a:solidFill>
                  <a:schemeClr val="lt2"/>
                </a:solidFill>
              </a:defRPr>
            </a:lvl1pPr>
            <a:lvl2pPr marL="800100" indent="-342900" rtl="0">
              <a:defRPr>
                <a:solidFill>
                  <a:schemeClr val="lt2"/>
                </a:solidFill>
              </a:defRPr>
            </a:lvl2pPr>
            <a:lvl3pPr marL="1257300" indent="-342900" rtl="0">
              <a:defRPr>
                <a:solidFill>
                  <a:schemeClr val="lt2"/>
                </a:solidFill>
              </a:defRPr>
            </a:lvl3pPr>
            <a:lvl4pPr marL="1657350" indent="-285750" rtl="0">
              <a:defRPr>
                <a:solidFill>
                  <a:schemeClr val="lt2"/>
                </a:solidFill>
              </a:defRPr>
            </a:lvl4pPr>
            <a:lvl5pPr marL="2114550" indent="-285750" rtl="0">
              <a:defRPr sz="1800">
                <a:solidFill>
                  <a:schemeClr val="lt2"/>
                </a:solidFill>
              </a:defRPr>
            </a:lvl5pPr>
            <a:lvl6pPr marL="2571750" indent="-285750" rtl="0">
              <a:defRPr sz="1800">
                <a:solidFill>
                  <a:schemeClr val="lt2"/>
                </a:solidFill>
              </a:defRPr>
            </a:lvl6pPr>
            <a:lvl7pPr marL="3028950" indent="-285750" rtl="0">
              <a:defRPr sz="1800">
                <a:solidFill>
                  <a:schemeClr val="lt2"/>
                </a:solidFill>
              </a:defRPr>
            </a:lvl7pPr>
            <a:lvl8pPr marL="3486150" indent="-285750" rtl="0">
              <a:defRPr sz="1800">
                <a:solidFill>
                  <a:schemeClr val="lt2"/>
                </a:solidFill>
              </a:defRPr>
            </a:lvl8pPr>
            <a:lvl9pPr marL="3943350" indent="-285750" rtl="0"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3859799" cy="49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27083" y="1579562"/>
            <a:ext cx="3859799" cy="49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10800000" flipH="1">
            <a:off x="228600" y="5333978"/>
            <a:ext cx="2208225" cy="152769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497136" y="5334000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995862" y="5334000"/>
            <a:ext cx="1965299" cy="2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10400" y="5334000"/>
            <a:ext cx="2133599" cy="2079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20958" y="5875078"/>
            <a:ext cx="7813199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1pPr>
            <a:lvl2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2pPr>
            <a:lvl3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3pPr>
            <a:lvl4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4pPr>
            <a:lvl5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5pPr>
            <a:lvl6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6pPr>
            <a:lvl7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7pPr>
            <a:lvl8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8pPr>
            <a:lvl9pPr marL="28575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413000" y="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11726" y="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6943725" y="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2346300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6650036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498725" y="6650036"/>
            <a:ext cx="1965299" cy="20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513262" y="6650036"/>
            <a:ext cx="46307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_8af1r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thread.com/share/3402153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ear.msu.edu/quizbreak/play.php?board=26807-1347716982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okaboo.com/o/pictures/topic/30588/Moscow" TargetMode="External"/><Relationship Id="rId4" Type="http://schemas.openxmlformats.org/officeDocument/2006/relationships/hyperlink" Target="http://ookaboo.com/o/pictures/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247928" y="2916233"/>
            <a:ext cx="8103899" cy="1650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Достопримечательности Москвы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943606" y="4974907"/>
            <a:ext cx="4710000" cy="884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dirty="0"/>
              <a:t>You're the guide!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3"/>
          <a:srcRect l="15494" t="15641" r="8457" b="5693"/>
          <a:stretch>
            <a:fillRect/>
          </a:stretch>
        </p:blipFill>
        <p:spPr>
          <a:xfrm>
            <a:off x="4389267" y="73840"/>
            <a:ext cx="1831015" cy="2525368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31085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dirty="0" smtClean="0"/>
              <a:t>You </a:t>
            </a:r>
            <a:r>
              <a:rPr lang="en" dirty="0"/>
              <a:t>have been living in Moscow for six months, and a friend from Ekaterinburg is coming to visit.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" dirty="0" smtClean="0"/>
              <a:t>You </a:t>
            </a:r>
            <a:r>
              <a:rPr lang="en" dirty="0"/>
              <a:t>want to show off your new home </a:t>
            </a:r>
            <a:r>
              <a:rPr lang="en" dirty="0" smtClean="0"/>
              <a:t>town…you </a:t>
            </a:r>
            <a:r>
              <a:rPr lang="en" dirty="0"/>
              <a:t>have some studying to do!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Tour of Moscow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3"/>
          <a:srcRect l="15494" t="15641" r="8457" b="5693"/>
          <a:stretch>
            <a:fillRect/>
          </a:stretch>
        </p:blipFill>
        <p:spPr>
          <a:xfrm>
            <a:off x="7312985" y="4273560"/>
            <a:ext cx="1831015" cy="2525368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256990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endParaRPr lang="en-US" dirty="0" smtClean="0"/>
          </a:p>
          <a:p>
            <a:pPr lvl="0" rtl="0">
              <a:buNone/>
            </a:pPr>
            <a:r>
              <a:rPr lang="en" dirty="0" smtClean="0"/>
              <a:t>First </a:t>
            </a:r>
            <a:r>
              <a:rPr lang="en" dirty="0"/>
              <a:t>of all, you might want to review some critical phrases for giving a tour. </a:t>
            </a:r>
            <a:r>
              <a:rPr lang="en-US" dirty="0" smtClean="0">
                <a:hlinkClick r:id="rId3"/>
              </a:rPr>
              <a:t>Use this </a:t>
            </a:r>
            <a:r>
              <a:rPr lang="en" dirty="0" smtClean="0">
                <a:hlinkClick r:id="rId3"/>
              </a:rPr>
              <a:t>Quizlet</a:t>
            </a:r>
            <a:r>
              <a:rPr lang="en-US" dirty="0" smtClean="0">
                <a:hlinkClick r:id="rId3"/>
              </a:rPr>
              <a:t> set</a:t>
            </a:r>
            <a:r>
              <a:rPr lang="en" dirty="0" smtClean="0"/>
              <a:t>, </a:t>
            </a:r>
            <a:r>
              <a:rPr lang="en" dirty="0"/>
              <a:t>where you can check basic phrases.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Cram!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4"/>
          <a:srcRect l="15494" t="15641" r="8457" b="5693"/>
          <a:stretch>
            <a:fillRect/>
          </a:stretch>
        </p:blipFill>
        <p:spPr>
          <a:xfrm>
            <a:off x="7312985" y="4282378"/>
            <a:ext cx="1831015" cy="2525368"/>
          </a:xfrm>
          <a:prstGeom prst="rect">
            <a:avLst/>
          </a:prstGeom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272379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
</a:t>
            </a:r>
            <a:r>
              <a:rPr lang="en" dirty="0" smtClean="0"/>
              <a:t>Next</a:t>
            </a:r>
            <a:r>
              <a:rPr lang="en" dirty="0"/>
              <a:t>, you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travel around </a:t>
            </a:r>
            <a:r>
              <a:rPr lang="en" dirty="0"/>
              <a:t>with a Russian guide, taking notes on what she says.</a:t>
            </a:r>
          </a:p>
          <a:p>
            <a:endParaRPr dirty="0"/>
          </a:p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Next step...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4"/>
          <a:srcRect l="15494" t="15641" r="8457" b="5693"/>
          <a:stretch>
            <a:fillRect/>
          </a:stretch>
        </p:blipFill>
        <p:spPr>
          <a:xfrm>
            <a:off x="7312985" y="4273560"/>
            <a:ext cx="1831015" cy="2525368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164657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
</a:t>
            </a:r>
            <a:r>
              <a:rPr lang="en" dirty="0" smtClean="0"/>
              <a:t>Then </a:t>
            </a:r>
            <a:r>
              <a:rPr lang="en" dirty="0"/>
              <a:t>you play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a game </a:t>
            </a:r>
            <a:r>
              <a:rPr lang="en" dirty="0"/>
              <a:t>to check your knowledge of Moscow.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Jeopardy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4"/>
          <a:srcRect l="15494" t="15641" r="8457" b="5693"/>
          <a:stretch>
            <a:fillRect/>
          </a:stretch>
        </p:blipFill>
        <p:spPr>
          <a:xfrm>
            <a:off x="7312985" y="4273560"/>
            <a:ext cx="1831015" cy="2525368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510906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Finally, you use the pictures you took on the tour and practice talking about the different locations. </a:t>
            </a:r>
          </a:p>
          <a:p>
            <a:endParaRPr dirty="0" smtClean="0"/>
          </a:p>
          <a:p>
            <a:pPr lvl="0" rtl="0">
              <a:buNone/>
            </a:pPr>
            <a:r>
              <a:rPr lang="en-US" dirty="0" smtClean="0"/>
              <a:t>C</a:t>
            </a:r>
            <a:r>
              <a:rPr lang="en" dirty="0" smtClean="0"/>
              <a:t>onsider </a:t>
            </a:r>
            <a:r>
              <a:rPr lang="en" dirty="0"/>
              <a:t>recording your voice on VoiceThread, </a:t>
            </a:r>
            <a:r>
              <a:rPr lang="en" dirty="0" smtClean="0"/>
              <a:t>Voki</a:t>
            </a:r>
            <a:r>
              <a:rPr lang="en" dirty="0"/>
              <a:t>, </a:t>
            </a:r>
            <a:r>
              <a:rPr lang="en-US" dirty="0" smtClean="0"/>
              <a:t>or a </a:t>
            </a:r>
            <a:r>
              <a:rPr lang="en" dirty="0" smtClean="0"/>
              <a:t>GarageBand</a:t>
            </a:r>
            <a:r>
              <a:rPr lang="en-US" dirty="0" smtClean="0"/>
              <a:t> </a:t>
            </a:r>
            <a:r>
              <a:rPr lang="en" dirty="0" smtClean="0"/>
              <a:t>or </a:t>
            </a:r>
            <a:r>
              <a:rPr lang="en" dirty="0"/>
              <a:t>Audacity podcast to practice just one more time before your friend arrives. </a:t>
            </a:r>
          </a:p>
          <a:p>
            <a:endParaRPr dirty="0"/>
          </a:p>
          <a:p>
            <a:pPr>
              <a:buNone/>
            </a:pPr>
            <a:r>
              <a:rPr lang="en" dirty="0"/>
              <a:t>Удачи!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Your turn!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3"/>
          <a:srcRect l="15494" t="15641" r="8457" b="5693"/>
          <a:stretch>
            <a:fillRect/>
          </a:stretch>
        </p:blipFill>
        <p:spPr>
          <a:xfrm>
            <a:off x="8003306" y="5279832"/>
            <a:ext cx="1096395" cy="1512167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54948" y="620904"/>
            <a:ext cx="7831799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Your </a:t>
            </a:r>
            <a:r>
              <a:rPr lang="en-US" dirty="0" smtClean="0"/>
              <a:t>pictures:</a:t>
            </a:r>
            <a:endParaRPr lang="en" dirty="0"/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3"/>
          <a:srcRect l="15494" t="15641" r="8457" b="5693"/>
          <a:stretch>
            <a:fillRect/>
          </a:stretch>
        </p:blipFill>
        <p:spPr>
          <a:xfrm>
            <a:off x="8003306" y="73840"/>
            <a:ext cx="1096395" cy="1512167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6" name="Picture 5" descr="0318Krmlin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48" y="1586007"/>
            <a:ext cx="1592499" cy="1194374"/>
          </a:xfrm>
          <a:prstGeom prst="rect">
            <a:avLst/>
          </a:prstGeom>
        </p:spPr>
      </p:pic>
      <p:pic>
        <p:nvPicPr>
          <p:cNvPr id="7" name="Picture 6" descr="0410RS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48" y="2780382"/>
            <a:ext cx="1592499" cy="1194374"/>
          </a:xfrm>
          <a:prstGeom prst="rect">
            <a:avLst/>
          </a:prstGeom>
        </p:spPr>
      </p:pic>
      <p:pic>
        <p:nvPicPr>
          <p:cNvPr id="8" name="Picture 7" descr="819HistM.jpg"/>
          <p:cNvPicPr>
            <a:picLocks noChangeAspect="1"/>
          </p:cNvPicPr>
          <p:nvPr/>
        </p:nvPicPr>
        <p:blipFill>
          <a:blip r:embed="rId6"/>
          <a:srcRect l="7631" t="4015" r="24542" b="17881"/>
          <a:stretch>
            <a:fillRect/>
          </a:stretch>
        </p:blipFill>
        <p:spPr>
          <a:xfrm>
            <a:off x="854948" y="3974756"/>
            <a:ext cx="1592499" cy="1375341"/>
          </a:xfrm>
          <a:prstGeom prst="rect">
            <a:avLst/>
          </a:prstGeom>
        </p:spPr>
      </p:pic>
      <p:pic>
        <p:nvPicPr>
          <p:cNvPr id="9" name="Picture 8" descr="Arb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48" y="5350097"/>
            <a:ext cx="1592499" cy="903129"/>
          </a:xfrm>
          <a:prstGeom prst="rect">
            <a:avLst/>
          </a:prstGeom>
        </p:spPr>
      </p:pic>
      <p:pic>
        <p:nvPicPr>
          <p:cNvPr id="10" name="Picture 9" descr="Bolshoi_Theatre_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447" y="1586007"/>
            <a:ext cx="1910998" cy="1194374"/>
          </a:xfrm>
          <a:prstGeom prst="rect">
            <a:avLst/>
          </a:prstGeom>
        </p:spPr>
      </p:pic>
      <p:pic>
        <p:nvPicPr>
          <p:cNvPr id="12" name="Picture 11" descr="Chistye_prud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7448" y="2787081"/>
            <a:ext cx="1910998" cy="1433249"/>
          </a:xfrm>
          <a:prstGeom prst="rect">
            <a:avLst/>
          </a:prstGeom>
        </p:spPr>
      </p:pic>
      <p:pic>
        <p:nvPicPr>
          <p:cNvPr id="13" name="Picture 12" descr="GUM_flickr01_2_m.jpg"/>
          <p:cNvPicPr>
            <a:picLocks noChangeAspect="1"/>
          </p:cNvPicPr>
          <p:nvPr/>
        </p:nvPicPr>
        <p:blipFill>
          <a:blip r:embed="rId10"/>
          <a:srcRect b="16370"/>
          <a:stretch>
            <a:fillRect/>
          </a:stretch>
        </p:blipFill>
        <p:spPr>
          <a:xfrm>
            <a:off x="4358445" y="1586006"/>
            <a:ext cx="1743033" cy="1943603"/>
          </a:xfrm>
          <a:prstGeom prst="rect">
            <a:avLst/>
          </a:prstGeom>
        </p:spPr>
      </p:pic>
      <p:pic>
        <p:nvPicPr>
          <p:cNvPr id="14" name="Picture 13" descr="tverskay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7449" y="4220330"/>
            <a:ext cx="1910998" cy="1239751"/>
          </a:xfrm>
          <a:prstGeom prst="rect">
            <a:avLst/>
          </a:prstGeom>
        </p:spPr>
      </p:pic>
      <p:pic>
        <p:nvPicPr>
          <p:cNvPr id="15" name="Picture 14" descr="Tretyakov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7450" y="5350097"/>
            <a:ext cx="1910996" cy="903129"/>
          </a:xfrm>
          <a:prstGeom prst="rect">
            <a:avLst/>
          </a:prstGeom>
        </p:spPr>
      </p:pic>
      <p:pic>
        <p:nvPicPr>
          <p:cNvPr id="16" name="Picture 15" descr="kremlin-by-nv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8445" y="3529609"/>
            <a:ext cx="1743033" cy="1220123"/>
          </a:xfrm>
          <a:prstGeom prst="rect">
            <a:avLst/>
          </a:prstGeom>
        </p:spPr>
      </p:pic>
      <p:pic>
        <p:nvPicPr>
          <p:cNvPr id="17" name="Picture 16" descr="LeninMaus.jpg"/>
          <p:cNvPicPr>
            <a:picLocks noChangeAspect="1"/>
          </p:cNvPicPr>
          <p:nvPr/>
        </p:nvPicPr>
        <p:blipFill>
          <a:blip r:embed="rId14"/>
          <a:srcRect r="17569" b="18546"/>
          <a:stretch>
            <a:fillRect/>
          </a:stretch>
        </p:blipFill>
        <p:spPr>
          <a:xfrm>
            <a:off x="4358445" y="4732098"/>
            <a:ext cx="1743033" cy="1521128"/>
          </a:xfrm>
          <a:prstGeom prst="rect">
            <a:avLst/>
          </a:prstGeom>
        </p:spPr>
      </p:pic>
      <p:pic>
        <p:nvPicPr>
          <p:cNvPr id="18" name="Picture 17" descr="IvanTerrible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1478" y="1586007"/>
            <a:ext cx="1413106" cy="1766383"/>
          </a:xfrm>
          <a:prstGeom prst="rect">
            <a:avLst/>
          </a:prstGeom>
        </p:spPr>
      </p:pic>
      <p:pic>
        <p:nvPicPr>
          <p:cNvPr id="19" name="Picture 18" descr="MoscowCity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1478" y="3393593"/>
            <a:ext cx="1413106" cy="942070"/>
          </a:xfrm>
          <a:prstGeom prst="rect">
            <a:avLst/>
          </a:prstGeom>
        </p:spPr>
      </p:pic>
      <p:pic>
        <p:nvPicPr>
          <p:cNvPr id="20" name="Picture 19" descr="moscow-subway-art-dota-seo-08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1479" y="4335663"/>
            <a:ext cx="1461402" cy="1014434"/>
          </a:xfrm>
          <a:prstGeom prst="rect">
            <a:avLst/>
          </a:prstGeom>
        </p:spPr>
      </p:pic>
      <p:pic>
        <p:nvPicPr>
          <p:cNvPr id="21" name="Picture 20" descr="MoskvaRiverS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1478" y="5350097"/>
            <a:ext cx="1413106" cy="903129"/>
          </a:xfrm>
          <a:prstGeom prst="rect">
            <a:avLst/>
          </a:prstGeom>
        </p:spPr>
      </p:pic>
      <p:pic>
        <p:nvPicPr>
          <p:cNvPr id="22" name="Picture 21" descr="cathedral-square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14584" y="1676400"/>
            <a:ext cx="1581119" cy="1163704"/>
          </a:xfrm>
          <a:prstGeom prst="rect">
            <a:avLst/>
          </a:prstGeom>
        </p:spPr>
      </p:pic>
      <p:pic>
        <p:nvPicPr>
          <p:cNvPr id="24" name="Picture 23" descr="MemorialToJuriDolgoruky_m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62881" y="2840104"/>
            <a:ext cx="1536820" cy="1610923"/>
          </a:xfrm>
          <a:prstGeom prst="rect">
            <a:avLst/>
          </a:prstGeom>
        </p:spPr>
      </p:pic>
      <p:pic>
        <p:nvPicPr>
          <p:cNvPr id="25" name="Picture 24" descr="Moscow_skyline_sparrow_hills_2_m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0484" y="77008"/>
            <a:ext cx="1532822" cy="1282529"/>
          </a:xfrm>
          <a:prstGeom prst="rect">
            <a:avLst/>
          </a:prstGeom>
        </p:spPr>
      </p:pic>
      <p:pic>
        <p:nvPicPr>
          <p:cNvPr id="26" name="Picture 25" descr="Lomonosovportrait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2881" y="4508259"/>
            <a:ext cx="1532822" cy="16836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55506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Picture </a:t>
            </a:r>
            <a:r>
              <a:rPr lang="en" sz="2400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credits: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Petersen </a:t>
            </a:r>
            <a:r>
              <a:rPr lang="en" sz="2400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family</a:t>
            </a:r>
            <a:r>
              <a:rPr lang="en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endParaRPr lang="en" sz="2400" dirty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public domain photos from </a:t>
            </a:r>
            <a:r>
              <a:rPr lang="en-US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ikipedia,</a:t>
            </a:r>
            <a:endParaRPr lang="en" sz="2400" dirty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" sz="2400" dirty="0" smtClean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nd</a:t>
            </a:r>
            <a:endParaRPr lang="en" sz="2400" dirty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u="sng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http://ookaboo.com/o/pictures/topic/30588/Moscow</a:t>
            </a:r>
            <a:r>
              <a:rPr lang="en" sz="2400" dirty="0"/>
              <a:t> (</a:t>
            </a:r>
            <a:r>
              <a:rPr lang="en" sz="2400" dirty="0">
                <a:solidFill>
                  <a:srgbClr val="FFFF00"/>
                </a:solidFill>
                <a:hlinkClick r:id="rId4"/>
              </a:rPr>
              <a:t>ookaboo: free pictures of everything on earth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Picture credits</a:t>
            </a:r>
          </a:p>
        </p:txBody>
      </p:sp>
      <p:pic>
        <p:nvPicPr>
          <p:cNvPr id="4" name="Picture 3" descr="IMG_0622.jpg"/>
          <p:cNvPicPr>
            <a:picLocks noChangeAspect="1"/>
          </p:cNvPicPr>
          <p:nvPr/>
        </p:nvPicPr>
        <p:blipFill>
          <a:blip r:embed="rId5"/>
          <a:srcRect l="15494" t="15641" r="8457" b="5693"/>
          <a:stretch>
            <a:fillRect/>
          </a:stretch>
        </p:blipFill>
        <p:spPr>
          <a:xfrm>
            <a:off x="7253921" y="4332632"/>
            <a:ext cx="1831015" cy="2525368"/>
          </a:xfrm>
          <a:prstGeom prst="rect">
            <a:avLst/>
          </a:prstGeom>
          <a:ln>
            <a:solidFill>
              <a:srgbClr val="9B99CB"/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159</Words>
  <Application>Microsoft Macintosh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/>
      <vt:lpstr>Достопримечательности Москвы</vt:lpstr>
      <vt:lpstr>Tour of Moscow</vt:lpstr>
      <vt:lpstr>Cram!</vt:lpstr>
      <vt:lpstr>Next step...</vt:lpstr>
      <vt:lpstr>Jeopardy</vt:lpstr>
      <vt:lpstr>Your turn!</vt:lpstr>
      <vt:lpstr>Your pictures:</vt:lpstr>
      <vt:lpstr>Picture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Москвы</dc:title>
  <cp:lastModifiedBy>Whaley_Michele</cp:lastModifiedBy>
  <cp:revision>4</cp:revision>
  <dcterms:created xsi:type="dcterms:W3CDTF">2012-09-16T21:49:30Z</dcterms:created>
  <dcterms:modified xsi:type="dcterms:W3CDTF">2012-09-16T23:45:47Z</dcterms:modified>
</cp:coreProperties>
</file>