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2" Target="slides/slide7.xml"/><Relationship Type="http://schemas.openxmlformats.org/officeDocument/2006/relationships/presProps" Id="rId2" Target="presProps.xml"/><Relationship Type="http://schemas.openxmlformats.org/officeDocument/2006/relationships/theme" Id="rId1" Target="theme/theme3.xml"/><Relationship Type="http://schemas.openxmlformats.org/officeDocument/2006/relationships/slide" Id="rId10" Target="slides/slide5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6.xml"/><Relationship Type="http://schemas.openxmlformats.org/officeDocument/2006/relationships/tableStyles" Id="rId3" Target="tableStyles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6" id="10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3" id="11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1395412" x="685800"/>
            <a:ext cy="14700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l" marL="0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i="0" baseline="0" strike="noStrike" sz="4800" b="1" cap="none" u="non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2910423" x="685800"/>
            <a:ext cy="11183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2032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name="Shape 11" id="11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name="Shape 12" id="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3" id="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4" id="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5" id="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6" id="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7" id="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8" id="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19" id="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0" id="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" id="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name="Shape 22" id="22"/>
          <p:cNvSpPr txBox="1"/>
          <p:nvPr>
            <p:ph type="body" idx="1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algn="l" marL="742950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algn="l" marL="1143000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algn="l" marL="1600200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algn="l" marL="2057400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algn="l" marL="2514600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algn="l" marL="2971800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algn="l" marL="3429000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baseline="0"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algn="l" marL="3886200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baseline="0"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name="Shape 23" id="2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name="Shape 24" id="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5" id="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26" id="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29" id="29"/>
          <p:cNvSpPr txBox="1"/>
          <p:nvPr>
            <p:ph type="body" idx="1"/>
          </p:nvPr>
        </p:nvSpPr>
        <p:spPr>
          <a:xfrm>
            <a:off y="1600200" x="457200"/>
            <a:ext cy="43560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30" id="30"/>
          <p:cNvSpPr txBox="1"/>
          <p:nvPr>
            <p:ph type="body" idx="2"/>
          </p:nvPr>
        </p:nvSpPr>
        <p:spPr>
          <a:xfrm>
            <a:off y="1600200" x="4648200"/>
            <a:ext cy="43560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grpSp>
        <p:nvGrpSpPr>
          <p:cNvPr name="Shape 31" id="31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name="Shape 32" id="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3" id="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4" id="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name="Shape 37" id="37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name="Shape 38" id="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39" id="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0" id="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body" idx="1"/>
          </p:nvPr>
        </p:nvSpPr>
        <p:spPr>
          <a:xfrm>
            <a:off y="5367337" x="1792288"/>
            <a:ext cy="6294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indent="88900" algn="ctr" marL="0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/>
        </p:txBody>
      </p:sp>
      <p:grpSp>
        <p:nvGrpSpPr>
          <p:cNvPr name="Shape 43" id="43"/>
          <p:cNvGrpSpPr/>
          <p:nvPr/>
        </p:nvGrpSpPr>
        <p:grpSpPr>
          <a:xfrm>
            <a:off y="6078691" x="0"/>
            <a:ext cy="779372" cx="9144000"/>
            <a:chOff y="3690482" x="0"/>
            <a:chExt cy="301556" cx="9144000"/>
          </a:xfrm>
        </p:grpSpPr>
        <p:sp>
          <p:nvSpPr>
            <p:cNvPr name="Shape 44" id="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5" id="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46" id="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48" id="48"/>
          <p:cNvGrpSpPr/>
          <p:nvPr/>
        </p:nvGrpSpPr>
        <p:grpSpPr>
          <a:xfrm>
            <a:off y="4615343" x="0"/>
            <a:ext cy="2197267" cx="9144000"/>
            <a:chOff y="3690482" x="0"/>
            <a:chExt cy="850171" cx="9144000"/>
          </a:xfrm>
        </p:grpSpPr>
        <p:sp>
          <p:nvSpPr>
            <p:cNvPr name="Shape 49" id="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0" id="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1" id="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2" id="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3" id="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4" id="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5" id="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  <p:sp>
          <p:nvSpPr>
            <p:cNvPr name="Shape 56" id="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tIns="45700" lIns="91425" anchor="t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279400" algn="l" marL="0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i="0" baseline="0" strike="noStrike" sz="4400" b="0" cap="none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algn="l" marL="742950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algn="l" marL="1143000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algn="l" marL="1600200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algn="l" marL="2057400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algn="l" marL="2514600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algn="l" marL="2971800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algn="l" marL="3429000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algn="l" marL="3886200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7" id="7"/>
          <p:cNvSpPr/>
          <p:nvPr/>
        </p:nvSpPr>
        <p:spPr>
          <a:xfrm>
            <a:off y="1321" x="0"/>
            <a:ext cy="1182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0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pn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6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quizlet.com/13282595/hotels-and-hostels-high-frequency-words-flash-cards/"/><Relationship Type="http://schemas.openxmlformats.org/officeDocument/2006/relationships/hyperlink" Id="rId3" TargetMode="External" Target="http://quizlet.com/13282363/hostels-and-hotels-cognate-words-flash-cards/"/><Relationship Type="http://schemas.openxmlformats.org/officeDocument/2006/relationships/image" Id="rId5" Target="../media/image01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ctrTitle"/>
          </p:nvPr>
        </p:nvSpPr>
        <p:spPr>
          <a:xfrm>
            <a:off y="1031427" x="752849"/>
            <a:ext cy="8379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Where should I stay?</a:t>
            </a:r>
          </a:p>
        </p:txBody>
      </p:sp>
      <p:sp>
        <p:nvSpPr>
          <p:cNvPr name="Shape 59" id="59"/>
          <p:cNvSpPr txBox="1"/>
          <p:nvPr>
            <p:ph type="subTitle" idx="1"/>
          </p:nvPr>
        </p:nvSpPr>
        <p:spPr>
          <a:xfrm>
            <a:off y="2052711" x="752849"/>
            <a:ext cy="2205299" cx="68009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just">
              <a:buNone/>
            </a:pPr>
            <a:r>
              <a:rPr lang="en"/>
              <a:t>Practice vocabulary that you will need to explore Russian hostel sites.</a:t>
            </a:r>
          </a:p>
        </p:txBody>
      </p:sp>
      <p:sp>
        <p:nvSpPr>
          <p:cNvPr name="Shape 60" id="60"/>
          <p:cNvSpPr/>
          <p:nvPr/>
        </p:nvSpPr>
        <p:spPr>
          <a:xfrm>
            <a:off y="403502" x="7628525"/>
            <a:ext cy="1250807" cx="11774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/>
              <a:t>Learn!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93863" x="1062000"/>
            <a:ext cy="4662600" cx="70199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/>
              <a:t>On the next slides are links to practice two sets of vocabulary you might find on a Russian hostel site. </a:t>
            </a:r>
          </a:p>
          <a:p>
            <a:r>
              <a:t/>
            </a:r>
          </a:p>
        </p:txBody>
      </p:sp>
      <p:sp>
        <p:nvSpPr>
          <p:cNvPr name="Shape 67" id="67"/>
          <p:cNvSpPr/>
          <p:nvPr/>
        </p:nvSpPr>
        <p:spPr>
          <a:xfrm>
            <a:off y="3823578" x="3882907"/>
            <a:ext cy="1419294" cx="13303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About Quizlet</a:t>
            </a:r>
          </a:p>
        </p:txBody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1600200" x="457200"/>
            <a:ext cy="4356000" cx="3823500"/>
          </a:xfrm>
          <a:prstGeom prst="rect">
            <a:avLst/>
          </a:prstGeom>
          <a:ln w="2857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links will take you to Quizlet.com, where you can </a:t>
            </a:r>
          </a:p>
          <a:p>
            <a:r>
              <a:t/>
            </a:r>
          </a:p>
          <a:p>
            <a:pPr indent="-4318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test yourself</a:t>
            </a:r>
          </a:p>
          <a:p>
            <a:pPr indent="-4318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play games</a:t>
            </a:r>
          </a:p>
          <a:p>
            <a:pPr indent="-4318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print a vocab list </a:t>
            </a:r>
          </a:p>
          <a:p>
            <a:pPr indent="-4318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listen to audio</a:t>
            </a:r>
          </a:p>
          <a:p>
            <a:r>
              <a:t/>
            </a:r>
          </a:p>
        </p:txBody>
      </p:sp>
      <p:sp>
        <p:nvSpPr>
          <p:cNvPr name="Shape 74" id="74"/>
          <p:cNvSpPr/>
          <p:nvPr/>
        </p:nvSpPr>
        <p:spPr>
          <a:xfrm>
            <a:off y="1023412" x="4705350"/>
            <a:ext cy="4619625" cx="39814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name="Shape 75" id="75"/>
          <p:cNvCxnSpPr/>
          <p:nvPr/>
        </p:nvCxnSpPr>
        <p:spPr>
          <a:xfrm rot="10800000" flipH="1">
            <a:off y="4578324" x="3620575"/>
            <a:ext cy="689700" cx="12833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76" id="76"/>
          <p:cNvCxnSpPr/>
          <p:nvPr/>
        </p:nvCxnSpPr>
        <p:spPr>
          <a:xfrm rot="10800000" flipH="1">
            <a:off y="3831550" x="4156950"/>
            <a:ext cy="804299" cx="8046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77" id="77"/>
          <p:cNvCxnSpPr/>
          <p:nvPr/>
        </p:nvCxnSpPr>
        <p:spPr>
          <a:xfrm rot="10800000" flipH="1">
            <a:off y="2796749" x="3122500"/>
            <a:ext cy="1494300" cx="17624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78" id="78"/>
          <p:cNvCxnSpPr/>
          <p:nvPr/>
        </p:nvCxnSpPr>
        <p:spPr>
          <a:xfrm rot="10800000" flipH="1">
            <a:off y="1819825" x="3333225"/>
            <a:ext cy="1992299" cx="26051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len="lg" type="none" w="lg"/>
            <a:tailEnd len="lg" type="none" w="lg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ln w="952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Set the test</a:t>
            </a:r>
          </a:p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1417637" x="227320"/>
            <a:ext cy="4356000" cx="33063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Set the item type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Set the grading parameters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Set the prompts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Set the # of questions</a:t>
            </a:r>
          </a:p>
        </p:txBody>
      </p:sp>
      <p:sp>
        <p:nvSpPr>
          <p:cNvPr name="Shape 85" id="85"/>
          <p:cNvSpPr/>
          <p:nvPr/>
        </p:nvSpPr>
        <p:spPr>
          <a:xfrm>
            <a:off y="966787" x="3629025"/>
            <a:ext cy="4924425" cx="5057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86" id="86"/>
          <p:cNvSpPr/>
          <p:nvPr/>
        </p:nvSpPr>
        <p:spPr>
          <a:xfrm>
            <a:off y="1761558" x="3409900"/>
            <a:ext cy="153300" cx="302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7" id="87"/>
          <p:cNvSpPr/>
          <p:nvPr/>
        </p:nvSpPr>
        <p:spPr>
          <a:xfrm>
            <a:off y="2929231" x="3409900"/>
            <a:ext cy="172500" cx="302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8" id="88"/>
          <p:cNvSpPr/>
          <p:nvPr/>
        </p:nvSpPr>
        <p:spPr>
          <a:xfrm rot="-10528132" flipH="1">
            <a:off y="4248043" x="3373792"/>
            <a:ext cy="151699" cx="302655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9" id="89"/>
          <p:cNvSpPr/>
          <p:nvPr/>
        </p:nvSpPr>
        <p:spPr>
          <a:xfrm>
            <a:off y="5188010" x="3058650"/>
            <a:ext cy="134100" cx="302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/>
              <a:t>What do I do first?</a:t>
            </a:r>
          </a:p>
        </p:txBody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31800" algn="ctr" marL="457200" rtl="0" lv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Read and listen to the vocabulary</a:t>
            </a:r>
          </a:p>
          <a:p>
            <a:pPr indent="-431800" algn="ctr" marL="457200" rtl="0" lv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Print out the list</a:t>
            </a:r>
          </a:p>
          <a:p>
            <a:pPr indent="-431800" algn="ctr" marL="457200" rtl="0" lv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Play the games </a:t>
            </a:r>
          </a:p>
          <a:p>
            <a:pPr indent="-431800" algn="ctr" marL="457200" rtl="0" lv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Test</a:t>
            </a:r>
          </a:p>
          <a:p>
            <a:pPr indent="-431800" algn="ctr" marL="457200" rtl="0" lvl="0">
              <a:buClr>
                <a:schemeClr val="lt2"/>
              </a:buClr>
              <a:buSzPct val="100000"/>
              <a:buFont typeface="Georgia"/>
              <a:buAutoNum type="arabicPeriod"/>
            </a:pPr>
            <a:r>
              <a:rPr lang="en"/>
              <a:t>Or the opposite way–it's up to you!</a:t>
            </a:r>
          </a:p>
          <a:p>
            <a:r>
              <a:t/>
            </a:r>
          </a:p>
        </p:txBody>
      </p:sp>
      <p:sp>
        <p:nvSpPr>
          <p:cNvPr name="Shape 96" id="96"/>
          <p:cNvSpPr/>
          <p:nvPr/>
        </p:nvSpPr>
        <p:spPr>
          <a:xfrm>
            <a:off y="4327280" x="3837652"/>
            <a:ext cy="1496065" cx="14160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Hostels: necessary vocabulary</a:t>
            </a:r>
          </a:p>
        </p:txBody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1600200" x="457200"/>
            <a:ext cy="43560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just" rtl="0" lvl="0">
              <a:buNone/>
            </a:pPr>
            <a:r>
              <a:rPr lang="en"/>
              <a:t>Here are the links to Quizlet exercises to review vocabulary you'll need for Russian hostel websites in lessons to come. Удачи!</a:t>
            </a:r>
          </a:p>
          <a:p>
            <a:r>
              <a:t/>
            </a:r>
          </a:p>
          <a:p>
            <a:pPr indent="-4318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Cognates </a:t>
            </a:r>
          </a:p>
          <a:p>
            <a:pPr indent="0" marL="457200" rtl="0" lvl="0">
              <a:buNone/>
            </a:pPr>
            <a:r>
              <a:rPr lang="en"/>
              <a:t>(international words Russian-English)</a:t>
            </a:r>
          </a:p>
          <a:p>
            <a:pPr indent="-431800" marL="45720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High-frequency vocabulary</a:t>
            </a:r>
          </a:p>
        </p:txBody>
      </p:sp>
      <p:sp>
        <p:nvSpPr>
          <p:cNvPr name="Shape 103" id="103"/>
          <p:cNvSpPr/>
          <p:nvPr/>
        </p:nvSpPr>
        <p:spPr>
          <a:xfrm>
            <a:off y="4907980" x="7832542"/>
            <a:ext cy="1048219" cx="98153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/>
              <a:t>For the teacher</a:t>
            </a:r>
          </a:p>
        </p:txBody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1600200" x="284795"/>
            <a:ext cy="4356000" cx="85937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/>
              <a:t>Exercises attached to this PowerPoint are meant to give students a quick overview of critical vocabulary they will find on a Russian hostel site. Students can email screen shots of their test grades on Quizlet to their teachers, and teachers may set up a class account to view scores on the site. </a:t>
            </a:r>
          </a:p>
        </p:txBody>
      </p:sp>
      <p:sp>
        <p:nvSpPr>
          <p:cNvPr name="Shape 110" id="110"/>
          <p:cNvSpPr/>
          <p:nvPr/>
        </p:nvSpPr>
        <p:spPr>
          <a:xfrm>
            <a:off y="354537" x="457200"/>
            <a:ext cy="983200" cx="923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