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Default Extension="pdf" ContentType="application/pdf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4.xml" ContentType="application/vnd.openxmlformats-officedocument.presentationml.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2C3AC840-F8B0-480C-AA77-437331ECB775}">
  <a:tblStyle styleId="{2C3AC840-F8B0-480C-AA77-437331ECB775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2B5C6541-A19B-403B-AA55-2DEBE4F85357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372035" y="311039"/>
            <a:ext cx="8399999" cy="4440899"/>
          </a:xfrm>
          <a:prstGeom prst="roundRect">
            <a:avLst>
              <a:gd name="adj" fmla="val 365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372035" y="4904401"/>
            <a:ext cx="8399999" cy="1206600"/>
          </a:xfrm>
          <a:prstGeom prst="roundRect">
            <a:avLst>
              <a:gd name="adj" fmla="val 1524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630810"/>
            <a:ext cx="7772400" cy="378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5195894"/>
            <a:ext cx="7772400" cy="61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190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372035" y="1550894"/>
            <a:ext cx="8399999" cy="51705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4" name="Shape 14"/>
          <p:cNvSpPr/>
          <p:nvPr/>
        </p:nvSpPr>
        <p:spPr>
          <a:xfrm rot="10800000" flipH="1">
            <a:off x="372035" y="-120"/>
            <a:ext cx="8399999" cy="13998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dk2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372035" y="1550894"/>
            <a:ext cx="4114800" cy="51705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9" name="Shape 19"/>
          <p:cNvSpPr/>
          <p:nvPr/>
        </p:nvSpPr>
        <p:spPr>
          <a:xfrm rot="10800000" flipH="1">
            <a:off x="372035" y="-120"/>
            <a:ext cx="8399999" cy="13998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dk2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25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2" name="Shape 22"/>
          <p:cNvSpPr/>
          <p:nvPr/>
        </p:nvSpPr>
        <p:spPr>
          <a:xfrm>
            <a:off x="4657164" y="1550894"/>
            <a:ext cx="4114800" cy="51705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761353" y="1600200"/>
            <a:ext cx="3925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372035" y="1550894"/>
            <a:ext cx="8399999" cy="51705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6" name="Shape 26"/>
          <p:cNvSpPr/>
          <p:nvPr/>
        </p:nvSpPr>
        <p:spPr>
          <a:xfrm rot="10800000" flipH="1">
            <a:off x="372035" y="-120"/>
            <a:ext cx="8399999" cy="13998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dk2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72035" y="5702203"/>
            <a:ext cx="8399999" cy="86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>
                <a:solidFill>
                  <a:schemeClr val="lt1"/>
                </a:solidFill>
              </a:defRPr>
            </a:lvl1pPr>
            <a:lvl2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>
                <a:solidFill>
                  <a:schemeClr val="lt1"/>
                </a:solidFill>
              </a:defRPr>
            </a:lvl2pPr>
            <a:lvl3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>
                <a:solidFill>
                  <a:schemeClr val="lt1"/>
                </a:solidFill>
              </a:defRPr>
            </a:lvl3pPr>
            <a:lvl4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>
                <a:solidFill>
                  <a:schemeClr val="lt1"/>
                </a:solidFill>
              </a:defRPr>
            </a:lvl4pPr>
            <a:lvl5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>
                <a:solidFill>
                  <a:schemeClr val="lt1"/>
                </a:solidFill>
              </a:defRPr>
            </a:lvl5pPr>
            <a:lvl6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>
                <a:solidFill>
                  <a:schemeClr val="lt1"/>
                </a:solidFill>
              </a:defRPr>
            </a:lvl6pPr>
            <a:lvl7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>
                <a:solidFill>
                  <a:schemeClr val="lt1"/>
                </a:solidFill>
              </a:defRPr>
            </a:lvl7pPr>
            <a:lvl8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>
                <a:solidFill>
                  <a:schemeClr val="lt1"/>
                </a:solidFill>
              </a:defRPr>
            </a:lvl8pPr>
            <a:lvl9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372035" y="311039"/>
            <a:ext cx="8399999" cy="5158200"/>
          </a:xfrm>
          <a:prstGeom prst="roundRect">
            <a:avLst>
              <a:gd name="adj" fmla="val 2776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372035" y="314112"/>
            <a:ext cx="8399999" cy="6229800"/>
          </a:xfrm>
          <a:prstGeom prst="roundRect">
            <a:avLst>
              <a:gd name="adj" fmla="val 225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dk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abota.mail.ru/vacancy/6549072" TargetMode="Externa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rabota.mail.ru/vacancy/6549072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rabota.yandex.ru/company-info.xml?company_id=330095726&amp;rid=21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aluga.rabota.ru/vacancy32145541.html" TargetMode="External"/><Relationship Id="rId4" Type="http://schemas.openxmlformats.org/officeDocument/2006/relationships/hyperlink" Target="http://rabota.yandex.ru/company-info.xml?company_id=76628317&amp;rid=213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job.ru/rabota/vacancy-11883547.html?_=1350542841" TargetMode="External"/><Relationship Id="rId4" Type="http://schemas.openxmlformats.org/officeDocument/2006/relationships/hyperlink" Target="http://rabota.yandex.ru/company-info.xml?company_id=916382531&amp;rid=213" TargetMode="External"/><Relationship Id="rId5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abota.mail.ru/vacancy/6531084" TargetMode="External"/><Relationship Id="rId4" Type="http://schemas.openxmlformats.org/officeDocument/2006/relationships/hyperlink" Target="http://rabota.yandex.ru/company-info.xml?company_id=497151800&amp;rid=213" TargetMode="External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h.ru/vacancy/6480550" TargetMode="External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b.ru/seeker/%D0%B2%D0%B8%D0%B7%D0%B0%D0%B6%D0%B8%D1%81%D1%82/" TargetMode="External"/><Relationship Id="rId4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rabota.yandex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b.ru/foods/3527023" TargetMode="External"/><Relationship Id="rId4" Type="http://schemas.openxmlformats.org/officeDocument/2006/relationships/hyperlink" Target="http://rabota.yandex.ru/company-info.xml?company_id=2084523486&amp;rid=213" TargetMode="External"/><Relationship Id="rId5" Type="http://schemas.openxmlformats.org/officeDocument/2006/relationships/image" Target="../media/image5.pd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maps.yandex.ru/?rt=%D0%9C%D0%BE%D1%81%D0%BA%D0%B2%D0%B0,%20%D0%91%D0%BE%D0%BB%D1%8C%D1%88%D0%BE%D0%B9%20%D0%9F%D1%83%D1%82%D0%B8%D0%BD%D0%BA%D0%BE%D0%B2%D1%81%D0%BA%D0%B8%D0%B9%20%D0%BF%D0%B5%D1%80%D0%B5%D1%83%D0%BB%D0%BE%D0%BA,%205~%D0%9C%D0%BE%D1%81%D0%BA%D0%B2%D0%B0,%20%D0%BC%D0%B5%D1%82%D1%80%D0%BE%20%D0%A7%D0%B5%D1%85%D0%BE%D0%B2%D1%81%D0%BA%D0%B0%D1%8F&amp;rtt=m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quizlet.com/13987008/get-a-job-flash-cards/" TargetMode="External"/><Relationship Id="rId4" Type="http://schemas.openxmlformats.org/officeDocument/2006/relationships/hyperlink" Target="http://www.classtools.net/mob/quiz_22/Get_a_job_2CS4v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b.ru/foods/3527023" TargetMode="External"/><Relationship Id="rId4" Type="http://schemas.openxmlformats.org/officeDocument/2006/relationships/hyperlink" Target="http://rabota.yandex.ru/company-info.xml?company_id=2084523486&amp;rid=213" TargetMode="External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maps.yandex.ru/?rt=%D0%9C%D0%BE%D1%81%D0%BA%D0%B2%D0%B0,%20%D0%91%D0%BE%D0%BB%D1%8C%D1%88%D0%BE%D0%B9%20%D0%9F%D1%83%D1%82%D0%B8%D0%BD%D0%BA%D0%BE%D0%B2%D1%81%D0%BA%D0%B8%D0%B9%20%D0%BF%D0%B5%D1%80%D0%B5%D1%83%D0%BB%D0%BE%D0%BA,%205~%D0%9C%D0%BE%D1%81%D0%BA%D0%B2%D0%B0,%20%D0%BC%D0%B5%D1%82%D1%80%D0%BE%20%D0%A7%D0%B5%D1%85%D0%BE%D0%B2%D1%81%D0%BA%D0%B0%D1%8F&amp;rtt=m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maps.yandex.ru/?rt=%D0%9C%D0%BE%D1%81%D0%BA%D0%B2%D0%B0,%20%D0%91%D0%BE%D0%BB%D1%8C%D1%88%D0%BE%D0%B9%20%D0%9F%D1%83%D1%82%D0%B8%D0%BD%D0%BA%D0%BE%D0%B2%D1%81%D0%BA%D0%B8%D0%B9%20%D0%BF%D0%B5%D1%80%D0%B5%D1%83%D0%BB%D0%BE%D0%BA,%205~%D0%9C%D0%BE%D1%81%D0%BA%D0%B2%D0%B0,%20%D0%BC%D0%B5%D1%82%D1%80%D0%BE%20%D0%A7%D0%B5%D1%85%D0%BE%D0%B2%D1%81%D0%BA%D0%B0%D1%8F&amp;rtt=m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948946" y="360991"/>
            <a:ext cx="4861229" cy="1292631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dirty="0"/>
              <a:t>Get a job!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685800" y="5195894"/>
            <a:ext cx="7772400" cy="6140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/>
              <a:t>Looking for work in Moscow? Let's go!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>
                <a:alphaModFix/>
              </a:blip>
              <a:stretch>
                <a:fillRect/>
              </a:stretch>
            </p:blipFill>
          </mc:Choice>
          <mc:Fallback>
            <p:blipFill>
              <a:blip r:embed="rId4">
                <a:alphaModFix/>
              </a:blip>
              <a:stretch>
                <a:fillRect/>
              </a:stretch>
            </p:blipFill>
          </mc:Fallback>
        </mc:AlternateContent>
        <p:spPr>
          <a:xfrm>
            <a:off x="2985274" y="1653622"/>
            <a:ext cx="2881261" cy="292384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444208"/>
            <a:ext cx="8229600" cy="884827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marL="63500" marR="76200" lvl="0" indent="0" rtl="0">
              <a:lnSpc>
                <a:spcPct val="115000"/>
              </a:lnSpc>
              <a:buClr>
                <a:srgbClr val="000000"/>
              </a:buClr>
              <a:buSzPct val="30555"/>
              <a:buFont typeface="Arial"/>
              <a:buNone/>
            </a:pPr>
            <a:r>
              <a:rPr lang="en" sz="2000" dirty="0"/>
              <a:t>Keep on looking</a:t>
            </a:r>
            <a:r>
              <a:rPr lang="en" sz="2000" dirty="0" smtClean="0"/>
              <a:t>...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" sz="2000" dirty="0" smtClean="0">
                <a:solidFill>
                  <a:srgbClr val="000000"/>
                </a:solidFill>
              </a:rPr>
              <a:t>25 </a:t>
            </a:r>
            <a:r>
              <a:rPr lang="en" sz="2000" dirty="0">
                <a:solidFill>
                  <a:srgbClr val="000000"/>
                </a:solidFill>
              </a:rPr>
              <a:t>000–35 000  руб.  Администратор-кассир </a:t>
            </a:r>
            <a:r>
              <a:rPr lang="en" sz="2000" dirty="0" smtClean="0">
                <a:solidFill>
                  <a:srgbClr val="000000"/>
                </a:solidFill>
                <a:hlinkClick r:id="rId3"/>
              </a:rPr>
              <a:t>в </a:t>
            </a:r>
            <a:r>
              <a:rPr lang="en" sz="2000" dirty="0">
                <a:solidFill>
                  <a:srgbClr val="000000"/>
                </a:solidFill>
                <a:hlinkClick r:id="rId3"/>
              </a:rPr>
              <a:t>фитнес-клуб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973861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6350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u="sng" dirty="0">
                <a:solidFill>
                  <a:srgbClr val="1A3DC1"/>
                </a:solidFill>
              </a:rPr>
              <a:t>
</a:t>
            </a:r>
            <a:r>
              <a:rPr lang="en" sz="1800" dirty="0" smtClean="0">
                <a:solidFill>
                  <a:srgbClr val="666666"/>
                </a:solidFill>
              </a:rPr>
              <a:t>Требования</a:t>
            </a:r>
            <a:r>
              <a:rPr lang="en" sz="1800" dirty="0">
                <a:solidFill>
                  <a:srgbClr val="666666"/>
                </a:solidFill>
              </a:rPr>
              <a:t>: </a:t>
            </a:r>
            <a:r>
              <a:rPr lang="en" sz="1800" dirty="0">
                <a:solidFill>
                  <a:srgbClr val="000000"/>
                </a:solidFill>
              </a:rPr>
              <a:t>Опыт работы: от 1 до 3 лет. Женщина 22-28 лет опыт работы в фитнес-центрах, салонах красоты от года опыт работе на кассе приветствуется (знание ККМ, навыки работы с наличностью и кредитными картами), ...</a:t>
            </a:r>
          </a:p>
          <a:p>
            <a:pPr marL="6350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666666"/>
                </a:solidFill>
              </a:rPr>
              <a:t>Обязанности: </a:t>
            </a:r>
            <a:r>
              <a:rPr lang="en" sz="1800" dirty="0">
                <a:solidFill>
                  <a:srgbClr val="000000"/>
                </a:solidFill>
              </a:rPr>
              <a:t>консультирование клиентов фитнес-комплекса по услугам; регистрация клубных карт и выдача ключей от раздевалок; продажа дополнительных услуг; запись на дополнительные услуги комплекса и ведение </a:t>
            </a:r>
            <a:r>
              <a:rPr lang="en" sz="1800" dirty="0" smtClean="0">
                <a:solidFill>
                  <a:srgbClr val="000000"/>
                </a:solidFill>
              </a:rPr>
              <a:t>…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012" y="4303486"/>
            <a:ext cx="1537788" cy="23182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marL="63500" marR="76200" lvl="0" indent="0" rtl="0">
              <a:lnSpc>
                <a:spcPct val="115000"/>
              </a:lnSpc>
              <a:buNone/>
            </a:pPr>
            <a:r>
              <a:rPr lang="en"/>
              <a:t>Keep on looking.</a:t>
            </a:r>
          </a:p>
          <a:p>
            <a:pPr marL="63500" marR="76200" lvl="0" indent="0" rtl="0">
              <a:lnSpc>
                <a:spcPct val="115000"/>
              </a:lnSpc>
              <a:buNone/>
            </a:pPr>
            <a:r>
              <a:rPr lang="en" sz="1800">
                <a:solidFill>
                  <a:srgbClr val="000000"/>
                </a:solidFill>
              </a:rPr>
              <a:t>25 000–35 000  руб.  </a:t>
            </a:r>
            <a:r>
              <a:rPr lang="en" sz="1800">
                <a:solidFill>
                  <a:srgbClr val="000000"/>
                </a:solidFill>
                <a:hlinkClick r:id="rId3"/>
              </a:rPr>
              <a:t>Администратор-кассир в фитнес-клуб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63500" marR="1270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
Условия: место работы - м. Перово (7-10 мин. пешком от метро) график работы - сменный - 2/2 заработная плата руб.(оклад+премии) официальное трудоустройство, социальный пакет (бонусы в аквапарк, фитнес, ...</a:t>
            </a:r>
          </a:p>
          <a:p>
            <a:endParaRPr/>
          </a:p>
          <a:p>
            <a:pPr marR="63500"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Администратора-кассира фитнес-комплекса приглашаем на конкурсной основе на работу в физкультурно-развлекательный комплекс - Центр семейного отдыха "Карибия"</a:t>
            </a:r>
          </a:p>
          <a:p>
            <a:endParaRPr/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marL="63500" marR="76200" lvl="0" indent="0" rtl="0">
              <a:lnSpc>
                <a:spcPct val="115000"/>
              </a:lnSpc>
              <a:buNone/>
            </a:pPr>
            <a:r>
              <a:rPr lang="en"/>
              <a:t>Darn!..</a:t>
            </a:r>
            <a:r>
              <a:rPr lang="en" sz="1800" b="0">
                <a:solidFill>
                  <a:srgbClr val="000000"/>
                </a:solidFill>
              </a:rPr>
              <a:t>age is okay, but they still want 1-3 years of experience. And once again, there's that "flexible" schedule. Oh...and...are you a female?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6350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u="sng">
                <a:solidFill>
                  <a:srgbClr val="1A3DC1"/>
                </a:solidFill>
                <a:hlinkClick r:id="rId3"/>
              </a:rPr>
              <a:t>
</a:t>
            </a:r>
            <a:r>
              <a:rPr lang="en" sz="1800">
                <a:solidFill>
                  <a:srgbClr val="666666"/>
                </a:solidFill>
              </a:rPr>
              <a:t>Требования: </a:t>
            </a:r>
            <a:r>
              <a:rPr lang="en" sz="1800">
                <a:solidFill>
                  <a:srgbClr val="FF0000"/>
                </a:solidFill>
              </a:rPr>
              <a:t>Опыт работы: от 1 до 3 лет</a:t>
            </a:r>
            <a:r>
              <a:rPr lang="en" sz="1800">
                <a:solidFill>
                  <a:srgbClr val="000000"/>
                </a:solidFill>
              </a:rPr>
              <a:t>. </a:t>
            </a:r>
            <a:r>
              <a:rPr lang="en" sz="1800">
                <a:solidFill>
                  <a:schemeClr val="accent3"/>
                </a:solidFill>
              </a:rPr>
              <a:t>Женщина 22-28</a:t>
            </a:r>
            <a:r>
              <a:rPr lang="en" sz="1800">
                <a:solidFill>
                  <a:srgbClr val="000000"/>
                </a:solidFill>
              </a:rPr>
              <a:t> лет опыт работы в фитнес-центрах, салонах красоты от года опыт работе на кассе приветствуется (знание ККМ, навыки работы с наличностью и кредитными картами), ...</a:t>
            </a:r>
          </a:p>
          <a:p>
            <a:pPr marL="6350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</a:rPr>
              <a:t>Обязанности: </a:t>
            </a:r>
            <a:r>
              <a:rPr lang="en" sz="1800">
                <a:solidFill>
                  <a:srgbClr val="000000"/>
                </a:solidFill>
              </a:rPr>
              <a:t>консультирование клиентов фитнес-комплекса по услугам; регистрация клубных карт и выдача ключей от раздевалок; продажа дополнительных услуг; запись на дополнительные услуги комплекса и ведение ...</a:t>
            </a:r>
          </a:p>
          <a:p>
            <a:pPr marL="6350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</a:rPr>
              <a:t>Условия: </a:t>
            </a:r>
            <a:r>
              <a:rPr lang="en" sz="1800">
                <a:solidFill>
                  <a:srgbClr val="000000"/>
                </a:solidFill>
              </a:rPr>
              <a:t>место работы - м. Перово (7-10 мин. пешком от метро) график работы - </a:t>
            </a:r>
            <a:r>
              <a:rPr lang="en" sz="1800">
                <a:solidFill>
                  <a:srgbClr val="CC0000"/>
                </a:solidFill>
              </a:rPr>
              <a:t>сменный</a:t>
            </a:r>
            <a:r>
              <a:rPr lang="en" sz="1800">
                <a:solidFill>
                  <a:srgbClr val="000000"/>
                </a:solidFill>
              </a:rPr>
              <a:t> - 2/2 заработная плата руб.(оклад+премии) официальное трудоустройство, социальный пакет (бонусы в аквапарк, фитнес, ...</a:t>
            </a:r>
          </a:p>
          <a:p>
            <a:pPr marL="0" marR="635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Администратора-кассира фитнес-комплекса приглашаем на конкурсной основе на работу в физкультурно-развлекательный комплекс - Центр семейного отдыха "Карибия"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82625"/>
            <a:ext cx="8229600" cy="104641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/>
              <a:t>One more: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" sz="2000" u="sng" dirty="0" smtClean="0">
                <a:solidFill>
                  <a:schemeClr val="hlink"/>
                </a:solidFill>
                <a:hlinkClick r:id="rId3"/>
              </a:rPr>
              <a:t>Повар </a:t>
            </a:r>
            <a:r>
              <a:rPr lang="en" sz="2000" u="sng" dirty="0">
                <a:solidFill>
                  <a:schemeClr val="hlink"/>
                </a:solidFill>
                <a:hlinkClick r:id="rId3"/>
              </a:rPr>
              <a:t>холодного цеха</a:t>
            </a:r>
            <a:r>
              <a:rPr lang="en" sz="2000" b="0" dirty="0">
                <a:solidFill>
                  <a:srgbClr val="000000"/>
                </a:solidFill>
              </a:rPr>
              <a:t> в </a:t>
            </a:r>
            <a:r>
              <a:rPr lang="en" sz="2000" b="0" dirty="0" smtClean="0">
                <a:solidFill>
                  <a:srgbClr val="000000"/>
                </a:solidFill>
              </a:rPr>
              <a:t>компани</a:t>
            </a:r>
            <a:r>
              <a:rPr lang="en-US" sz="2000" b="0" dirty="0" smtClean="0">
                <a:solidFill>
                  <a:srgbClr val="000000"/>
                </a:solidFill>
              </a:rPr>
              <a:t> </a:t>
            </a:r>
            <a:r>
              <a:rPr lang="en" sz="2000" b="0" u="sng" dirty="0" smtClean="0">
                <a:solidFill>
                  <a:srgbClr val="1A3DC1"/>
                </a:solidFill>
                <a:hlinkClick r:id="rId4"/>
              </a:rPr>
              <a:t>Мега </a:t>
            </a:r>
            <a:r>
              <a:rPr lang="en" sz="2000" b="0" u="sng" dirty="0">
                <a:solidFill>
                  <a:srgbClr val="1A3DC1"/>
                </a:solidFill>
                <a:hlinkClick r:id="rId4"/>
              </a:rPr>
              <a:t>Фудз Продакшн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2154236" y="1600200"/>
            <a:ext cx="6532563" cy="4065699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
</a:t>
            </a:r>
          </a:p>
          <a:p>
            <a:pPr marL="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Требования: Опыт работы: до 2 лет. 1. Профессиональное образование или опыт работы по специальности от одного года. 2. Умение читать технологические карты. 3. Для иностранных граждан - разрешительные документы.</a:t>
            </a:r>
          </a:p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600200"/>
            <a:ext cx="1697037" cy="311986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590402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-US" dirty="0" smtClean="0"/>
              <a:t>        </a:t>
            </a:r>
            <a:r>
              <a:rPr lang="en" dirty="0" smtClean="0"/>
              <a:t>More </a:t>
            </a:r>
            <a:r>
              <a:rPr lang="en" dirty="0"/>
              <a:t>duties for the cook: 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63500" marR="127000" lvl="0" indent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rgbClr val="666666"/>
                </a:solidFill>
              </a:rPr>
              <a:t>
</a:t>
            </a:r>
            <a:r>
              <a:rPr lang="en" sz="2400" dirty="0">
                <a:solidFill>
                  <a:srgbClr val="000000"/>
                </a:solidFill>
              </a:rPr>
              <a:t>Обязанности: 1. Приготовление холодных закусок салатов сэндвичей в соответствии с технологическими картами. 2. Знание форм нарезки. 3. Реализация стандартов компании. 4. Планирование заготовок в холодном цеху. 5.</a:t>
            </a:r>
          </a:p>
          <a:p>
            <a:endParaRPr dirty="0"/>
          </a:p>
          <a:p>
            <a:pPr marR="63500"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rgbClr val="000000"/>
                </a:solidFill>
              </a:rPr>
              <a:t>В связи с интенсивным развитием компании и реорганизацией бизнес-процессов у нас возникла необходимость в привлечении молодых коммуникабельных и позитивных сотрудников! Если кроме финансовой ...</a:t>
            </a:r>
          </a:p>
          <a:p>
            <a:endParaRPr dirty="0"/>
          </a:p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-29029"/>
            <a:ext cx="886212" cy="162922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313403"/>
            <a:ext cx="8229600" cy="1015632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-US" dirty="0" smtClean="0"/>
              <a:t>	</a:t>
            </a:r>
            <a:r>
              <a:rPr lang="en" dirty="0" smtClean="0"/>
              <a:t>Yes</a:t>
            </a:r>
            <a:r>
              <a:rPr lang="en" dirty="0"/>
              <a:t>! </a:t>
            </a:r>
            <a:r>
              <a:rPr lang="en" sz="1800" dirty="0">
                <a:solidFill>
                  <a:srgbClr val="000000"/>
                </a:solidFill>
              </a:rPr>
              <a:t>No specific age, foreigners allowed, you're positive and sociable, right? 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666666"/>
                </a:solidFill>
              </a:rPr>
              <a:t>Требования: </a:t>
            </a:r>
            <a:r>
              <a:rPr lang="en" sz="1800" dirty="0">
                <a:solidFill>
                  <a:srgbClr val="000000"/>
                </a:solidFill>
              </a:rPr>
              <a:t>Опыт работы:</a:t>
            </a:r>
            <a:r>
              <a:rPr lang="en" sz="1800" dirty="0">
                <a:solidFill>
                  <a:schemeClr val="accent3"/>
                </a:solidFill>
              </a:rPr>
              <a:t> до 2 лет</a:t>
            </a:r>
            <a:r>
              <a:rPr lang="en" sz="1800" dirty="0">
                <a:solidFill>
                  <a:srgbClr val="000000"/>
                </a:solidFill>
              </a:rPr>
              <a:t>. 1. Профессиональное образование или опыт работы по специальности от одного года. 2. Умение читать технологические карты. 3. Для </a:t>
            </a:r>
            <a:r>
              <a:rPr lang="en" sz="1800" dirty="0">
                <a:solidFill>
                  <a:schemeClr val="accent3"/>
                </a:solidFill>
              </a:rPr>
              <a:t>иностранных граждан - разрешительные документы.</a:t>
            </a:r>
          </a:p>
          <a:p>
            <a:endParaRPr dirty="0"/>
          </a:p>
          <a:p>
            <a:pPr marL="6350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666666"/>
                </a:solidFill>
              </a:rPr>
              <a:t>Обязанности: </a:t>
            </a:r>
            <a:r>
              <a:rPr lang="en" sz="1800" dirty="0">
                <a:solidFill>
                  <a:srgbClr val="000000"/>
                </a:solidFill>
              </a:rPr>
              <a:t>1. Приготовление холодных закусок салатов сэндвичей в соответствии с технологическими картами. 2. Знание форм нарезки. 3. Реализация стандартов компании. 4. Планирование заготовок в холодном цеху. 5.</a:t>
            </a:r>
          </a:p>
          <a:p>
            <a:endParaRPr dirty="0"/>
          </a:p>
          <a:p>
            <a:pPr marL="0" marR="635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000000"/>
                </a:solidFill>
              </a:rPr>
              <a:t>В связи с интенсивным развитием компании и реорганизацией бизнес-процессов у нас возникла необходимость в привлечении </a:t>
            </a:r>
            <a:r>
              <a:rPr lang="en" sz="1800" dirty="0">
                <a:solidFill>
                  <a:schemeClr val="accent3"/>
                </a:solidFill>
              </a:rPr>
              <a:t>молодых коммуникабельных и позитивных сотрудников</a:t>
            </a:r>
            <a:r>
              <a:rPr lang="en" sz="1800" dirty="0">
                <a:solidFill>
                  <a:srgbClr val="000000"/>
                </a:solidFill>
              </a:rPr>
              <a:t>! Если кроме финансовой ...</a:t>
            </a:r>
          </a:p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-29028"/>
            <a:ext cx="578308" cy="106317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What about cashiering?</a:t>
            </a:r>
          </a:p>
          <a:p>
            <a:pPr>
              <a:buNone/>
            </a:pPr>
            <a:r>
              <a:rPr lang="en" sz="2400" u="sng">
                <a:solidFill>
                  <a:srgbClr val="1A3DC1"/>
                </a:solidFill>
                <a:hlinkClick r:id="rId3"/>
              </a:rPr>
              <a:t>Продавец-кассир</a:t>
            </a:r>
            <a:r>
              <a:rPr lang="en" sz="2400" b="0">
                <a:solidFill>
                  <a:srgbClr val="000000"/>
                </a:solidFill>
              </a:rPr>
              <a:t> в компанию </a:t>
            </a:r>
            <a:r>
              <a:rPr lang="en" sz="2400" b="0" u="sng">
                <a:solidFill>
                  <a:srgbClr val="1A3DC1"/>
                </a:solidFill>
                <a:hlinkClick r:id="rId4"/>
              </a:rPr>
              <a:t>Красный Куб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marR="63500" lvl="0" indent="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2400">
                <a:solidFill>
                  <a:srgbClr val="666666"/>
                </a:solidFill>
              </a:rPr>
              <a:t>Требования </a:t>
            </a:r>
            <a:r>
              <a:rPr lang="en" sz="2400">
                <a:solidFill>
                  <a:srgbClr val="000000"/>
                </a:solidFill>
              </a:rPr>
              <a:t>Пользователь ПК. Доброжелательность, активность, внимательность.</a:t>
            </a:r>
          </a:p>
          <a:p>
            <a:endParaRPr/>
          </a:p>
          <a:p>
            <a:pPr marL="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666666"/>
                </a:solidFill>
              </a:rPr>
              <a:t>Обязанности </a:t>
            </a:r>
            <a:r>
              <a:rPr lang="en" sz="2400">
                <a:solidFill>
                  <a:srgbClr val="000000"/>
                </a:solidFill>
              </a:rPr>
              <a:t>Приготовление пасты, работа с покупателями, работа за кассой. Ведение отчетности, кассового журнала.</a:t>
            </a:r>
          </a:p>
          <a:p>
            <a:endParaRPr/>
          </a:p>
        </p:txBody>
      </p:sp>
      <p:pic>
        <p:nvPicPr>
          <p:cNvPr id="5" name="Picture 4" descr="MC900198043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6707" y="4101193"/>
            <a:ext cx="1892300" cy="2247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Conditions for the cashier: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R="127000"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
Условия: В связи с открытием нового направление приглашаем на работу Поваров-кассиров в сеть кафе быстрого обслуживания "Папапаста". официальное оформление по ТК РФ, предоставляем бесплатное питание, униформу.</a:t>
            </a:r>
          </a:p>
          <a:p>
            <a:endParaRPr/>
          </a:p>
        </p:txBody>
      </p:sp>
      <p:pic>
        <p:nvPicPr>
          <p:cNvPr id="4" name="Picture 3" descr="MC900198043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07" y="4101193"/>
            <a:ext cx="1892300" cy="2247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Great! </a:t>
            </a:r>
          </a:p>
          <a:p>
            <a:pPr lvl="0" rtl="0">
              <a:buNone/>
            </a:pPr>
            <a:r>
              <a:rPr lang="en" sz="2400" b="0">
                <a:solidFill>
                  <a:srgbClr val="000000"/>
                </a:solidFill>
              </a:rPr>
              <a:t> Computer user? You've got to love free food!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marR="63500" lvl="0" indent="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2400">
                <a:solidFill>
                  <a:srgbClr val="666666"/>
                </a:solidFill>
              </a:rPr>
              <a:t>Требования </a:t>
            </a:r>
            <a:r>
              <a:rPr lang="en" sz="2400">
                <a:solidFill>
                  <a:schemeClr val="accent3"/>
                </a:solidFill>
              </a:rPr>
              <a:t>Пользователь ПК</a:t>
            </a:r>
            <a:r>
              <a:rPr lang="en" sz="2400">
                <a:solidFill>
                  <a:srgbClr val="000000"/>
                </a:solidFill>
              </a:rPr>
              <a:t>. Доброжелательность, активность, внимательность.</a:t>
            </a:r>
          </a:p>
          <a:p>
            <a:endParaRPr/>
          </a:p>
          <a:p>
            <a:pPr marL="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666666"/>
                </a:solidFill>
              </a:rPr>
              <a:t>Обязанности </a:t>
            </a:r>
            <a:r>
              <a:rPr lang="en" sz="2400">
                <a:solidFill>
                  <a:srgbClr val="000000"/>
                </a:solidFill>
              </a:rPr>
              <a:t>Приготовление пасты, работа с покупателями, работа за кассой. Ведение отчетности, кассового журнала.</a:t>
            </a:r>
          </a:p>
          <a:p>
            <a:endParaRPr/>
          </a:p>
          <a:p>
            <a:pPr marL="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666666"/>
                </a:solidFill>
              </a:rPr>
              <a:t>Условия </a:t>
            </a:r>
            <a:r>
              <a:rPr lang="en" sz="2400">
                <a:solidFill>
                  <a:srgbClr val="000000"/>
                </a:solidFill>
              </a:rPr>
              <a:t>В связи с открытием нового направление приглашаем на работу Поваров-кассиров в сеть кафе быстрого обслуживания "Папапаста". официальное оформление по ТК РФ, предоставляем </a:t>
            </a:r>
            <a:r>
              <a:rPr lang="en" sz="2400">
                <a:solidFill>
                  <a:schemeClr val="accent3"/>
                </a:solidFill>
              </a:rPr>
              <a:t>бесплатное питание</a:t>
            </a:r>
            <a:r>
              <a:rPr lang="en" sz="2400">
                <a:solidFill>
                  <a:srgbClr val="000000"/>
                </a:solidFill>
              </a:rPr>
              <a:t>, униформу.</a:t>
            </a:r>
          </a:p>
          <a:p>
            <a:endParaRPr/>
          </a:p>
        </p:txBody>
      </p:sp>
      <p:pic>
        <p:nvPicPr>
          <p:cNvPr id="4" name="Picture 3" descr="MC900198043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922" y="186035"/>
            <a:ext cx="1098878" cy="130537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Weighing your options</a:t>
            </a:r>
          </a:p>
        </p:txBody>
      </p:sp>
      <p:graphicFrame>
        <p:nvGraphicFramePr>
          <p:cNvPr id="143" name="Shape 143"/>
          <p:cNvGraphicFramePr/>
          <p:nvPr/>
        </p:nvGraphicFramePr>
        <p:xfrm>
          <a:off x="584175" y="2390775"/>
          <a:ext cx="7607325" cy="3453750"/>
        </p:xfrm>
        <a:graphic>
          <a:graphicData uri="http://schemas.openxmlformats.org/drawingml/2006/table">
            <a:tbl>
              <a:tblPr>
                <a:noFill/>
                <a:tableStyleId>{2C3AC840-F8B0-480C-AA77-437331ECB775}</a:tableStyleId>
              </a:tblPr>
              <a:tblGrid>
                <a:gridCol w="954550"/>
                <a:gridCol w="917675"/>
                <a:gridCol w="807100"/>
                <a:gridCol w="1212550"/>
                <a:gridCol w="1654975"/>
                <a:gridCol w="2060475"/>
              </a:tblGrid>
              <a:tr h="59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работа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возраст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опыт?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зарплата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график работы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комментария</a:t>
                      </a:r>
                    </a:p>
                  </a:txBody>
                  <a:tcPr marL="91425" marR="91425" marT="91425" marB="91425"/>
                </a:tc>
              </a:tr>
              <a:tr h="591000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</a:tr>
              <a:tr h="560250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</a:tr>
              <a:tr h="591000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</a:tr>
              <a:tr h="560250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</a:tr>
              <a:tr h="560250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7581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Print out this table to compare jobs</a:t>
            </a:r>
          </a:p>
        </p:txBody>
      </p:sp>
      <p:pic>
        <p:nvPicPr>
          <p:cNvPr id="5" name="Picture 4" descr="MP9003420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607" y="186035"/>
            <a:ext cx="1226893" cy="171994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You're on the job site...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
You need a job in Moscow. Check out this description for a restaurant manager. </a:t>
            </a:r>
          </a:p>
          <a:p>
            <a:endParaRPr/>
          </a:p>
          <a:p>
            <a:pPr>
              <a:buNone/>
            </a:pPr>
            <a:r>
              <a:rPr lang="en"/>
              <a:t>Let's say you're 24, have about six months' experience, and you'd like a job with regular work hours.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362838" y="4744631"/>
            <a:ext cx="1570037" cy="182326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693057" y="590402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" dirty="0" smtClean="0"/>
              <a:t>Take </a:t>
            </a:r>
            <a:r>
              <a:rPr lang="en" dirty="0"/>
              <a:t>notes on the jobs to follow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63500" marR="76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40 000  руб. </a:t>
            </a:r>
            <a:r>
              <a:rPr lang="en" sz="2400" b="1" u="sng" dirty="0">
                <a:solidFill>
                  <a:srgbClr val="1A3D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Официант (м. ВДНХ)</a:t>
            </a:r>
          </a:p>
          <a:p>
            <a:pPr marL="1714500" marR="635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компанию </a:t>
            </a:r>
            <a:r>
              <a:rPr lang="en" sz="2400" u="sng" dirty="0">
                <a:solidFill>
                  <a:srgbClr val="1A3D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Тануки</a:t>
            </a:r>
          </a:p>
          <a:p>
            <a:pPr marL="6350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Требования: </a:t>
            </a: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Опыт работы: без опыта. Мужчина/женщина 18-35 лет Опыт работы Не обязателен.</a:t>
            </a:r>
          </a:p>
          <a:p>
            <a:pPr marL="6350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Обязанности: </a:t>
            </a: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Обслуживание гостей работа в ресторане.</a:t>
            </a:r>
          </a:p>
          <a:p>
            <a:pPr marL="6350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Условия: </a:t>
            </a: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Гибкий график работы 2/2;3/2;5/2. Место работы: новые рестораны ЁРШ м. ВДНХ, ул. Космонавтов. Высокая заработная плата оклад+ % + чаевые (от 40 000 до 60 000 руб). На время стажировки выплачивается ...</a:t>
            </a:r>
          </a:p>
          <a:p>
            <a:pPr marL="0" marR="635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связи с открытием новых ресторанов ЁРШ - приглашаем на работу ОФИЦИАНТОВ (м. ВДНХ, ул. Космонавтов)</a:t>
            </a:r>
          </a:p>
          <a:p>
            <a:endParaRPr dirty="0"/>
          </a:p>
        </p:txBody>
      </p:sp>
      <p:pic>
        <p:nvPicPr>
          <p:cNvPr id="4" name="Picture 3" descr="MP90042217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6309"/>
            <a:ext cx="1079589" cy="148389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Менеджер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63500" marR="76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000000"/>
                </a:solidFill>
              </a:rPr>
              <a:t>32 000–38 000  руб. </a:t>
            </a:r>
            <a:r>
              <a:rPr lang="en" sz="1800" b="1" u="sng">
                <a:solidFill>
                  <a:srgbClr val="1A3DC1"/>
                </a:solidFill>
                <a:hlinkClick r:id="rId3"/>
              </a:rPr>
              <a:t>Менеджер в ресторан русской кухни сутки/двое </a:t>
            </a:r>
          </a:p>
          <a:p>
            <a:endParaRPr/>
          </a:p>
          <a:p>
            <a:pPr marL="6350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</a:rPr>
              <a:t>Требования: </a:t>
            </a:r>
            <a:r>
              <a:rPr lang="en" sz="1800">
                <a:solidFill>
                  <a:srgbClr val="000000"/>
                </a:solidFill>
              </a:rPr>
              <a:t>Опыт работы: от 1 до 3 лет. Гражданство РФ; Мужчина/женщина, от 22 до 32 лет; Опыт работы: от 0,5 года в должности менеджера ресторана - обязателен; Опыт руководства коллективом, знание стандартов ...</a:t>
            </a:r>
          </a:p>
          <a:p>
            <a:pPr marL="6350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</a:rPr>
              <a:t>Обязанности: </a:t>
            </a:r>
            <a:r>
              <a:rPr lang="en" sz="1800">
                <a:solidFill>
                  <a:srgbClr val="000000"/>
                </a:solidFill>
              </a:rPr>
              <a:t>Руководство коллективом официантов, барменов, технических работников; Контроль за выполнением обязанностей персонала, контроль за кассовыми операциями; Составление графиков работы, отслеживание ...</a:t>
            </a:r>
          </a:p>
          <a:p>
            <a:pPr marL="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</a:rPr>
              <a:t>Условия: </a:t>
            </a:r>
            <a:r>
              <a:rPr lang="en" sz="1800">
                <a:solidFill>
                  <a:srgbClr val="000000"/>
                </a:solidFill>
              </a:rPr>
              <a:t>Место работы: ресторан русской кухни ЁРШ - м. Юго-Западная, Боровское шоссе. График работы: сутки/двое; Заработная плата: руб.+ бесплатное питание; Оплачиваемый отпуск, больничный лист; Оформление в ...</a:t>
            </a:r>
          </a:p>
          <a:p>
            <a:endParaRPr/>
          </a:p>
        </p:txBody>
      </p:sp>
      <p:pic>
        <p:nvPicPr>
          <p:cNvPr id="4" name="Picture 3" descr="MP9004432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196" y="0"/>
            <a:ext cx="1663978" cy="132903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521152"/>
            <a:ext cx="8229600" cy="80788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marL="63500" marR="76200" lvl="0" indent="0" rtl="0">
              <a:lnSpc>
                <a:spcPct val="115000"/>
              </a:lnSpc>
              <a:buNone/>
            </a:pPr>
            <a:r>
              <a:rPr lang="en-US" dirty="0" smtClean="0"/>
              <a:t>	</a:t>
            </a:r>
            <a:r>
              <a:rPr lang="en" dirty="0" smtClean="0"/>
              <a:t>Хостесс  </a:t>
            </a:r>
            <a:r>
              <a:rPr lang="en" sz="1800" dirty="0">
                <a:solidFill>
                  <a:srgbClr val="000000"/>
                </a:solidFill>
              </a:rPr>
              <a:t>20 000–21 000  руб</a:t>
            </a:r>
            <a:r>
              <a:rPr lang="en" dirty="0"/>
              <a:t> 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666666"/>
                </a:solidFill>
              </a:rPr>
              <a:t>Требования: </a:t>
            </a:r>
            <a:r>
              <a:rPr lang="en" sz="2400">
                <a:solidFill>
                  <a:srgbClr val="000000"/>
                </a:solidFill>
              </a:rPr>
              <a:t>Опыт работы: без опыта. Гражданство: РФ или Беларусь; Девушки, от 18 до 30 лет, рост - от 165 см.; Презентабельный внешний вид, доброжелательность, общительность, грамотная речь.</a:t>
            </a:r>
          </a:p>
          <a:p>
            <a:pPr marL="6350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666666"/>
                </a:solidFill>
              </a:rPr>
              <a:t>Обязанности: </a:t>
            </a:r>
            <a:r>
              <a:rPr lang="en" sz="2400">
                <a:solidFill>
                  <a:srgbClr val="000000"/>
                </a:solidFill>
              </a:rPr>
              <a:t>Встреча гостей; Информирование гостей по меню и услугам, акциям, проводимым в ресторане.</a:t>
            </a:r>
          </a:p>
          <a:p>
            <a:pPr marL="6350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666666"/>
                </a:solidFill>
              </a:rPr>
              <a:t>Условия: </a:t>
            </a:r>
            <a:r>
              <a:rPr lang="en" sz="2400">
                <a:solidFill>
                  <a:srgbClr val="000000"/>
                </a:solidFill>
              </a:rPr>
              <a:t>График работы: 2/2, дневные смены; Заработная плата: руб.+ социальный пакет (бесплатное питание, оплата отпуска, оплата больничного); Оформление в соответствии с ТК РФ; Место работы: ресторан русской кухни.</a:t>
            </a:r>
          </a:p>
          <a:p>
            <a:endParaRPr/>
          </a:p>
        </p:txBody>
      </p:sp>
      <p:pic>
        <p:nvPicPr>
          <p:cNvPr id="5" name="Picture 4" descr="MC900186070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942584" cy="1600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590402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-US" dirty="0" smtClean="0"/>
              <a:t>			</a:t>
            </a:r>
            <a:r>
              <a:rPr lang="en" dirty="0" smtClean="0"/>
              <a:t>Фотограф</a:t>
            </a:r>
            <a:endParaRPr lang="en" dirty="0"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marR="76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000000"/>
                </a:solidFill>
              </a:rPr>
              <a:t>от 40 000  руб.</a:t>
            </a:r>
          </a:p>
          <a:p>
            <a:pPr marL="6350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</a:rPr>
              <a:t>Требования: </a:t>
            </a:r>
            <a:r>
              <a:rPr lang="en" sz="1800">
                <a:solidFill>
                  <a:srgbClr val="000000"/>
                </a:solidFill>
              </a:rPr>
              <a:t>Опыт работы: от 3 до 6 лет. Девушка, с опытом работы от 3 лет на должности: модельный фотограф, фотограф; Идеальный опыт работы: в интернет-магазине с собственной фото/видеосъемкой); Знание: Adobe ...</a:t>
            </a:r>
          </a:p>
          <a:p>
            <a:pPr marL="6350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</a:rPr>
              <a:t>Обязанности: </a:t>
            </a:r>
            <a:r>
              <a:rPr lang="en" sz="1800">
                <a:solidFill>
                  <a:srgbClr val="000000"/>
                </a:solidFill>
              </a:rPr>
              <a:t>Съемка моделей; Настройка оборудования; Управление ассистентами фотографа, визажистами.</a:t>
            </a:r>
          </a:p>
          <a:p>
            <a:pPr marL="6350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</a:rPr>
              <a:t>Условия: </a:t>
            </a:r>
            <a:r>
              <a:rPr lang="en" sz="1800">
                <a:solidFill>
                  <a:srgbClr val="000000"/>
                </a:solidFill>
              </a:rPr>
              <a:t>Офис м. Чертановская, офис в 10 минутах от метро пешком; Бизнес-центр "Варшавка-Sky"; Оформление по ТК РФ, постоянная занятость; График работы 5/2 с 10.00 до 19.00 (час на обед); Предоставляется ...</a:t>
            </a:r>
          </a:p>
          <a:p>
            <a:pPr marL="0" marR="635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БИГЛИОН - это крупная российская компания, сайт коллективных покупок, который предлагает своим посетителям и подписчикам скидки от 50 до 90% на различные услуги: рестораны, кафе, салоны красоты, SPA, ...</a:t>
            </a:r>
          </a:p>
          <a:p>
            <a:endParaRPr/>
          </a:p>
        </p:txBody>
      </p:sp>
      <p:pic>
        <p:nvPicPr>
          <p:cNvPr id="4" name="Picture 3" descr="MP9003861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998982" cy="150222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590402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" dirty="0" smtClean="0"/>
              <a:t>Танцовщица</a:t>
            </a:r>
            <a:r>
              <a:rPr lang="en" dirty="0"/>
              <a:t>, </a:t>
            </a:r>
            <a:r>
              <a:rPr lang="en" sz="1800" dirty="0"/>
              <a:t>30.000-100.000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333333"/>
                </a:solidFill>
              </a:rPr>
              <a:t>Условия: работа в центре города в элитном кабаре «Ле Руж»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333333"/>
                </a:solidFill>
              </a:rPr>
              <a:t>Начинающих обучаем искусству танца бесплатно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333333"/>
                </a:solidFill>
              </a:rPr>
              <a:t>Удобный график работы (ночной, индивидуальный) Время работы с 21:00 до 06:00 Оклад 1000 руб./смена + % (обсуждается на собеседовании)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333333"/>
                </a:solidFill>
              </a:rPr>
              <a:t>Предоставляются услуги стилиста и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визажист</a:t>
            </a:r>
            <a:r>
              <a:rPr lang="en" sz="1800">
                <a:solidFill>
                  <a:srgbClr val="333333"/>
                </a:solidFill>
              </a:rPr>
              <a:t>а</a:t>
            </a:r>
          </a:p>
          <a:p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333333"/>
                </a:solidFill>
              </a:rPr>
              <a:t>Обязанности: Участие в шоу-программах и сольных выступлениях. Общение с гостями: позитивное отношение, манера поведения. Посещение репетиционного процесса. Соблюдение правил</a:t>
            </a:r>
          </a:p>
          <a:p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333333"/>
                </a:solidFill>
              </a:rPr>
              <a:t>Требования: Возраст: от 18 до 27 лет. Телосложение: стройное. Умение красиво двигаться и танцевать. Посещение и участие в репетициях. Ухоженность, грамотная речь, позитивность, коммуникабельность, стрессоустойчивость. Ответственность, адекватность, готовность работать в команде. Пунктуальность, порядочность. Опыт работы приветствуется.</a:t>
            </a:r>
          </a:p>
          <a:p>
            <a:endParaRPr/>
          </a:p>
        </p:txBody>
      </p:sp>
      <p:pic>
        <p:nvPicPr>
          <p:cNvPr id="4" name="Picture 3" descr="MC900278676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0"/>
            <a:ext cx="1096641" cy="1600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Did you record your results?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
</a:t>
            </a:r>
          </a:p>
          <a:p>
            <a:pPr>
              <a:buNone/>
            </a:pPr>
            <a:r>
              <a:rPr lang="en"/>
              <a:t>Check them against the table on the next page. 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Weighing your options</a:t>
            </a:r>
          </a:p>
        </p:txBody>
      </p:sp>
      <p:graphicFrame>
        <p:nvGraphicFramePr>
          <p:cNvPr id="186" name="Shape 186"/>
          <p:cNvGraphicFramePr/>
          <p:nvPr/>
        </p:nvGraphicFramePr>
        <p:xfrm>
          <a:off x="584175" y="2390775"/>
          <a:ext cx="7607325" cy="4084139"/>
        </p:xfrm>
        <a:graphic>
          <a:graphicData uri="http://schemas.openxmlformats.org/drawingml/2006/table">
            <a:tbl>
              <a:tblPr>
                <a:noFill/>
                <a:tableStyleId>{2B5C6541-A19B-403B-AA55-2DEBE4F85357}</a:tableStyleId>
              </a:tblPr>
              <a:tblGrid>
                <a:gridCol w="1112400"/>
                <a:gridCol w="759825"/>
                <a:gridCol w="807100"/>
                <a:gridCol w="1212550"/>
                <a:gridCol w="1654975"/>
                <a:gridCol w="2060475"/>
              </a:tblGrid>
              <a:tr h="59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/>
                        <a:t>работа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/>
                        <a:t>воз-</a:t>
                      </a:r>
                    </a:p>
                    <a:p>
                      <a:pPr lvl="0" rtl="0">
                        <a:buNone/>
                      </a:pPr>
                      <a:r>
                        <a:rPr lang="en"/>
                        <a:t>раст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/>
                        <a:t>опыт?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/>
                        <a:t>зарплата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/>
                        <a:t>график работы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/>
                        <a:t>комментария</a:t>
                      </a:r>
                    </a:p>
                  </a:txBody>
                  <a:tcPr marL="91425" marR="91425" marT="91425" marB="91425"/>
                </a:tc>
              </a:tr>
              <a:tr h="59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официант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OK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/>
                        <a:t>не надо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от 40,000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"flexible"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мужчина/женщина</a:t>
                      </a:r>
                    </a:p>
                  </a:txBody>
                  <a:tcPr marL="91425" marR="91425" marT="91425" marB="91425"/>
                </a:tc>
              </a:tr>
              <a:tr h="5602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менеджер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22-32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.5/1-3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/>
                        <a:t>25,000-</a:t>
                      </a:r>
                    </a:p>
                    <a:p>
                      <a:pPr>
                        <a:buNone/>
                      </a:pPr>
                      <a:r>
                        <a:rPr lang="en"/>
                        <a:t>45,000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непонятно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гражданин РФ</a:t>
                      </a:r>
                    </a:p>
                  </a:txBody>
                  <a:tcPr marL="91425" marR="91425" marT="91425" marB="91425"/>
                </a:tc>
              </a:tr>
              <a:tr h="59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/>
                        <a:t>хостесс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/>
                        <a:t>18-30</a:t>
                      </a:r>
                    </a:p>
                    <a:p>
                      <a:pPr>
                        <a:buNone/>
                      </a:pPr>
                      <a:r>
                        <a:rPr lang="en"/>
                        <a:t>девуш-ка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не надо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/>
                        <a:t>20 000–</a:t>
                      </a:r>
                    </a:p>
                    <a:p>
                      <a:pPr>
                        <a:buNone/>
                      </a:pPr>
                      <a:r>
                        <a:rPr lang="en"/>
                        <a:t>21 000  руб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flex days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гражданин РФ/Беларусь</a:t>
                      </a:r>
                    </a:p>
                  </a:txBody>
                  <a:tcPr marL="91425" marR="91425" marT="91425" marB="91425"/>
                </a:tc>
              </a:tr>
              <a:tr h="5602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фотограф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девушка!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3-6 лет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40.000+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непонятно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хотят много!</a:t>
                      </a:r>
                    </a:p>
                  </a:txBody>
                  <a:tcPr marL="91425" marR="91425" marT="91425" marB="91425"/>
                </a:tc>
              </a:tr>
              <a:tr h="5602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танцовщица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/>
                        <a:t>18-27 </a:t>
                      </a:r>
                    </a:p>
                    <a:p>
                      <a:pPr>
                        <a:buNone/>
                      </a:pPr>
                      <a:r>
                        <a:rPr lang="en"/>
                        <a:t>девушка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не надо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/>
                        <a:t>30.000-</a:t>
                      </a:r>
                    </a:p>
                    <a:p>
                      <a:pPr>
                        <a:buNone/>
                      </a:pPr>
                      <a:r>
                        <a:rPr lang="en"/>
                        <a:t>100.000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ночью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интересно...что за "танцовщица"?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7581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Are these the results you had?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How did you do?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
</a:t>
            </a:r>
          </a:p>
          <a:p>
            <a:pPr lvl="0" rtl="0">
              <a:buNone/>
            </a:pPr>
            <a:r>
              <a:rPr lang="en"/>
              <a:t>If you weren't sure, go back through the vocabulary and the job listings. Then check your results again.</a:t>
            </a:r>
          </a:p>
          <a:p>
            <a:endParaRPr/>
          </a:p>
          <a:p>
            <a:endParaRPr/>
          </a:p>
        </p:txBody>
      </p:sp>
      <p:pic>
        <p:nvPicPr>
          <p:cNvPr id="5" name="Picture 4" descr="MC900056126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393" y="4349750"/>
            <a:ext cx="1841500" cy="1841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Time to go looking...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Now go check out </a:t>
            </a:r>
            <a:r>
              <a:rPr lang="en" u="sng">
                <a:solidFill>
                  <a:schemeClr val="hlink"/>
                </a:solidFill>
                <a:hlinkClick r:id="rId3"/>
              </a:rPr>
              <a:t>the job site</a:t>
            </a:r>
            <a:r>
              <a:rPr lang="en"/>
              <a:t>. You should be able to find yourself a job that is in line with your training and experience. </a:t>
            </a:r>
          </a:p>
          <a:p>
            <a:endParaRPr/>
          </a:p>
          <a:p>
            <a:pPr lvl="0" rtl="0">
              <a:buNone/>
            </a:pPr>
            <a:r>
              <a:rPr lang="en"/>
              <a:t>Watch for the jobs requiring citizenship.</a:t>
            </a:r>
          </a:p>
          <a:p>
            <a:endParaRPr/>
          </a:p>
          <a:p>
            <a:pPr lvl="0" rtl="0">
              <a:buNone/>
            </a:pPr>
            <a:r>
              <a:rPr lang="en"/>
              <a:t>Then call a friend and tell about where you'll be applying. Удачи!</a:t>
            </a:r>
          </a:p>
          <a:p>
            <a:endParaRPr/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marL="0" marR="63500" lvl="0" indent="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2400">
                <a:solidFill>
                  <a:srgbClr val="1A3DC1"/>
                </a:solidFill>
                <a:hlinkClick r:id="rId3"/>
              </a:rPr>
              <a:t>Менеджер</a:t>
            </a:r>
            <a:r>
              <a:rPr lang="en" sz="2400" b="0">
                <a:solidFill>
                  <a:srgbClr val="000000"/>
                </a:solidFill>
              </a:rPr>
              <a:t> в компанию </a:t>
            </a:r>
            <a:r>
              <a:rPr lang="en" sz="2400" b="0">
                <a:solidFill>
                  <a:srgbClr val="1A3DC1"/>
                </a:solidFill>
                <a:hlinkClick r:id="rId4"/>
              </a:rPr>
              <a:t>Le Rouge cabaret, ООО</a:t>
            </a:r>
          </a:p>
          <a:p>
            <a:pPr marL="0" marR="63500" lvl="0" indent="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60 000–65 000  руб.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56000" cy="367713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 smtClean="0">
              <a:solidFill>
                <a:srgbClr val="666666"/>
              </a:solidFill>
            </a:endParaRPr>
          </a:p>
          <a:p>
            <a:pPr marL="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 smtClean="0">
              <a:solidFill>
                <a:srgbClr val="666666"/>
              </a:solidFill>
            </a:endParaRPr>
          </a:p>
          <a:p>
            <a:pPr marL="0" marR="1270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666666"/>
                </a:solidFill>
              </a:rPr>
              <a:t>Требования</a:t>
            </a:r>
            <a:r>
              <a:rPr lang="en" sz="2400" dirty="0">
                <a:solidFill>
                  <a:srgbClr val="666666"/>
                </a:solidFill>
              </a:rPr>
              <a:t>: </a:t>
            </a:r>
            <a:r>
              <a:rPr lang="en" sz="2400" dirty="0">
                <a:solidFill>
                  <a:srgbClr val="000000"/>
                </a:solidFill>
              </a:rPr>
              <a:t>Опыт работы: от 2 лет. Возраст: от 25 до 35 лет. Предпочтительно мужчина. Образование: средне-специальное. Опыт работы по профилю от 2 лет. Гражданство РФ. Приятная внешность. ОПЫТ работы на данной ...</a:t>
            </a:r>
          </a:p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7200" y="4756831"/>
            <a:ext cx="2076971" cy="169703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And the conditions...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63500" marR="1270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666666"/>
                </a:solidFill>
              </a:rPr>
              <a:t>
Условия: </a:t>
            </a:r>
            <a:r>
              <a:rPr lang="en" sz="2400">
                <a:solidFill>
                  <a:srgbClr val="000000"/>
                </a:solidFill>
              </a:rPr>
              <a:t>Сменный график, постоянная, работа на территории работодателя .График работы ночной: 2/2. Время работы с 21:00 до 06:00. Оклад + чаевые + бонусы (обсуждается на собеседовании). Все Ваши резюме с фотографиями присылайте в почту. Все резюме предварительно ... </a:t>
            </a:r>
            <a:r>
              <a:rPr lang="en" sz="2400">
                <a:solidFill>
                  <a:srgbClr val="006600"/>
                </a:solidFill>
                <a:hlinkClick r:id="rId3"/>
              </a:rPr>
              <a:t>Москва, Большой </a:t>
            </a:r>
          </a:p>
          <a:p>
            <a:endParaRPr/>
          </a:p>
          <a:p>
            <a:pPr marL="63500" marR="127000" lvl="0" indent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6600"/>
                </a:solidFill>
                <a:hlinkClick r:id="rId3"/>
              </a:rPr>
              <a:t>Путинковский переулок, 5</a:t>
            </a:r>
            <a:r>
              <a:rPr lang="en" sz="2400">
                <a:solidFill>
                  <a:srgbClr val="000000"/>
                </a:solidFill>
              </a:rPr>
              <a:t> м. Чеховская, Пушкинская</a:t>
            </a:r>
          </a:p>
          <a:p>
            <a:endParaRPr/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Hold it! 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There's some new vocabulary there...maybe it would be best to review it first. </a:t>
            </a:r>
          </a:p>
          <a:p>
            <a:endParaRPr/>
          </a:p>
          <a:p>
            <a:pPr lvl="0" rtl="0">
              <a:buNone/>
            </a:pPr>
            <a:r>
              <a:rPr lang="en"/>
              <a:t>Try this: go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Quizlet.com</a:t>
            </a:r>
            <a:r>
              <a:rPr lang="en"/>
              <a:t> and practice with some of those vocabulary words before reading another job offer.. </a:t>
            </a:r>
          </a:p>
          <a:p>
            <a:endParaRPr/>
          </a:p>
          <a:p>
            <a:pPr lvl="0" rtl="0">
              <a:buNone/>
            </a:pPr>
            <a:r>
              <a:rPr lang="en"/>
              <a:t>Maybe you'd rather play </a:t>
            </a:r>
            <a:r>
              <a:rPr lang="en" u="sng">
                <a:solidFill>
                  <a:schemeClr val="hlink"/>
                </a:solidFill>
                <a:hlinkClick r:id="rId4"/>
              </a:rPr>
              <a:t>a matching game</a:t>
            </a:r>
            <a:r>
              <a:rPr lang="en"/>
              <a:t>.</a:t>
            </a:r>
          </a:p>
          <a:p>
            <a:endParaRPr/>
          </a:p>
          <a:p>
            <a:pPr>
              <a:buNone/>
            </a:pPr>
            <a:r>
              <a:rPr lang="en"/>
              <a:t>Now let's try again! Back to Managing.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Does it fit your needs? </a:t>
            </a:r>
            <a:r>
              <a:rPr lang="en" sz="1800" b="0">
                <a:solidFill>
                  <a:schemeClr val="dk1"/>
                </a:solidFill>
              </a:rPr>
              <a:t>(You're 24, have six months' experience, and you'd like a job with regular work hours.)</a:t>
            </a:r>
            <a:r>
              <a:rPr lang="en" sz="1800"/>
              <a:t> 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749201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R="63500" lvl="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 dirty="0">
                <a:solidFill>
                  <a:srgbClr val="1A3DC1"/>
                </a:solidFill>
                <a:hlinkClick r:id="rId3"/>
              </a:rPr>
              <a:t>Менеджер</a:t>
            </a:r>
            <a:r>
              <a:rPr lang="en" sz="2400" dirty="0">
                <a:solidFill>
                  <a:srgbClr val="000000"/>
                </a:solidFill>
              </a:rPr>
              <a:t> в компанию </a:t>
            </a:r>
            <a:r>
              <a:rPr lang="en" sz="2400" dirty="0">
                <a:solidFill>
                  <a:srgbClr val="1A3DC1"/>
                </a:solidFill>
                <a:hlinkClick r:id="rId4"/>
              </a:rPr>
              <a:t>Le Rouge cabaret, ООО</a:t>
            </a:r>
          </a:p>
          <a:p>
            <a:pPr marR="63500" lvl="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 dirty="0">
                <a:solidFill>
                  <a:srgbClr val="000000"/>
                </a:solidFill>
              </a:rPr>
              <a:t>60 000–65 000  руб</a:t>
            </a:r>
            <a:r>
              <a:rPr lang="en" sz="2400" b="1" dirty="0" smtClean="0">
                <a:solidFill>
                  <a:srgbClr val="000000"/>
                </a:solidFill>
              </a:rPr>
              <a:t>.</a:t>
            </a:r>
            <a:endParaRPr dirty="0" smtClean="0"/>
          </a:p>
          <a:p>
            <a:pPr marR="127000"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b="1" dirty="0" smtClean="0">
                <a:solidFill>
                  <a:schemeClr val="dk2"/>
                </a:solidFill>
              </a:rPr>
              <a:t>Requirements</a:t>
            </a:r>
            <a:endParaRPr dirty="0" smtClean="0"/>
          </a:p>
          <a:p>
            <a:pPr marR="127000"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rgbClr val="666666"/>
                </a:solidFill>
              </a:rPr>
              <a:t>Требования: </a:t>
            </a:r>
            <a:r>
              <a:rPr lang="en" sz="2400" dirty="0">
                <a:solidFill>
                  <a:srgbClr val="000000"/>
                </a:solidFill>
              </a:rPr>
              <a:t>Опыт работы: от 2 лет. Возраст: от 25 до 35 лет. Предпочтительно мужчина. Образование: средне-специальное. Опыт работы по профилю от 2 лет. Гражданство РФ. Приятная внешность. ОПЫТ работы на данной 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627" y="4974205"/>
            <a:ext cx="1901173" cy="152093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The conditions again: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63500" marR="1270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
</a:t>
            </a:r>
          </a:p>
          <a:p>
            <a:pPr marL="63500" marR="1270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Условия: Сменный график, постоянная, работа на территории работодателя .График работы ночной: 2/2. Время работы с 21:00 до 06:00. Оклад + чаевые + бонусы (обсуждается на собеседовании). Все Ваши резюме с фотографиями присылайте в почту. Все резюме предварительно ... </a:t>
            </a:r>
            <a:r>
              <a:rPr lang="en" sz="2400">
                <a:solidFill>
                  <a:srgbClr val="006600"/>
                </a:solidFill>
                <a:hlinkClick r:id="rId3"/>
              </a:rPr>
              <a:t>Москва, Большой </a:t>
            </a:r>
          </a:p>
          <a:p>
            <a:endParaRPr/>
          </a:p>
          <a:p>
            <a:pPr marL="63500" marR="127000" lvl="0" indent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6600"/>
                </a:solidFill>
                <a:hlinkClick r:id="rId3"/>
              </a:rPr>
              <a:t>Путинковский переулок, 5</a:t>
            </a:r>
            <a:r>
              <a:rPr lang="en" sz="2400">
                <a:solidFill>
                  <a:srgbClr val="000000"/>
                </a:solidFill>
              </a:rPr>
              <a:t> м. Чеховская, Пушкинская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No, it doesn't fit! </a:t>
            </a:r>
            <a:r>
              <a:rPr lang="en" sz="1800" b="0">
                <a:solidFill>
                  <a:schemeClr val="dk1"/>
                </a:solidFill>
              </a:rPr>
              <a:t>(You're 24, but have only six months' experience, and it looks like there could be different shifts, even if there are two on/two off..)</a:t>
            </a:r>
            <a:r>
              <a:rPr lang="en" sz="1800"/>
              <a:t> 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R="127000"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666666"/>
                </a:solidFill>
              </a:rPr>
              <a:t>First of all, you need two years' experience! </a:t>
            </a:r>
          </a:p>
          <a:p>
            <a:endParaRPr/>
          </a:p>
          <a:p>
            <a:pPr marR="127000"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666666"/>
                </a:solidFill>
              </a:rPr>
              <a:t>Age is okay.</a:t>
            </a:r>
          </a:p>
          <a:p>
            <a:endParaRPr/>
          </a:p>
          <a:p>
            <a:pPr marR="127000"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666666"/>
                </a:solidFill>
              </a:rPr>
              <a:t>Требования: </a:t>
            </a:r>
            <a:r>
              <a:rPr lang="en" sz="2400">
                <a:solidFill>
                  <a:srgbClr val="FF0000"/>
                </a:solidFill>
              </a:rPr>
              <a:t>Опыт</a:t>
            </a:r>
            <a:r>
              <a:rPr lang="en" sz="2400">
                <a:solidFill>
                  <a:srgbClr val="000000"/>
                </a:solidFill>
              </a:rPr>
              <a:t> работы: от </a:t>
            </a:r>
            <a:r>
              <a:rPr lang="en" sz="2400">
                <a:solidFill>
                  <a:srgbClr val="CC0000"/>
                </a:solidFill>
              </a:rPr>
              <a:t>2 лет</a:t>
            </a:r>
            <a:r>
              <a:rPr lang="en" sz="2400">
                <a:solidFill>
                  <a:srgbClr val="000000"/>
                </a:solidFill>
              </a:rPr>
              <a:t>. Возраст: от </a:t>
            </a:r>
            <a:r>
              <a:rPr lang="en" sz="2400">
                <a:solidFill>
                  <a:srgbClr val="38761D"/>
                </a:solidFill>
              </a:rPr>
              <a:t>25 до 35 л</a:t>
            </a:r>
            <a:r>
              <a:rPr lang="en" sz="2400">
                <a:solidFill>
                  <a:srgbClr val="000000"/>
                </a:solidFill>
              </a:rPr>
              <a:t>ет. Предпочтительно мужчина. Образование: средне-специальное. Опыт работы по профилю от 2 лет. Гражданство РФ. Приятная внешность. ОПЫТ работы на данной 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627" y="1600200"/>
            <a:ext cx="1901173" cy="152093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Then, there's that "flexible" shift: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R="1270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Work will be stable though.</a:t>
            </a:r>
          </a:p>
          <a:p>
            <a:endParaRPr/>
          </a:p>
          <a:p>
            <a:pPr marL="63500" marR="127000" lv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666666"/>
                </a:solidFill>
              </a:rPr>
              <a:t>Условия: </a:t>
            </a:r>
            <a:r>
              <a:rPr lang="en" sz="2400">
                <a:solidFill>
                  <a:srgbClr val="FF0000"/>
                </a:solidFill>
              </a:rPr>
              <a:t>Сменный</a:t>
            </a:r>
            <a:r>
              <a:rPr lang="en" sz="2400">
                <a:solidFill>
                  <a:srgbClr val="000000"/>
                </a:solidFill>
              </a:rPr>
              <a:t> график, </a:t>
            </a:r>
            <a:r>
              <a:rPr lang="en" sz="2400">
                <a:solidFill>
                  <a:srgbClr val="38761D"/>
                </a:solidFill>
              </a:rPr>
              <a:t>постоянная,</a:t>
            </a:r>
            <a:r>
              <a:rPr lang="en" sz="2400">
                <a:solidFill>
                  <a:srgbClr val="000000"/>
                </a:solidFill>
              </a:rPr>
              <a:t> работа на территории работодателя. График работы ночной: 2/2. Время работы с 21:00 до 06:00. Оклад + чаевые + бонусы (обсуждается на собеседовании). Все Ваши резюме с фотографиями присылайте в почту. Все резюме предварительно ... </a:t>
            </a:r>
            <a:r>
              <a:rPr lang="en" sz="2400">
                <a:solidFill>
                  <a:srgbClr val="000000"/>
                </a:solidFill>
                <a:hlinkClick r:id="rId3"/>
              </a:rPr>
              <a:t>Москва, Большой Путинковский переулок, 5</a:t>
            </a:r>
            <a:r>
              <a:rPr lang="en" sz="2400">
                <a:solidFill>
                  <a:srgbClr val="000000"/>
                </a:solidFill>
              </a:rPr>
              <a:t> м. Чеховская, Пушкинская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1471</Words>
  <Application>Microsoft Macintosh PowerPoint</Application>
  <PresentationFormat>On-screen Show (4:3)</PresentationFormat>
  <Paragraphs>179</Paragraphs>
  <Slides>28</Slides>
  <Notes>28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/>
      <vt:lpstr>Get a job!</vt:lpstr>
      <vt:lpstr>You're on the job site...</vt:lpstr>
      <vt:lpstr>Менеджер в компанию Le Rouge cabaret, ООО 60 000–65 000  руб.</vt:lpstr>
      <vt:lpstr>And the conditions...</vt:lpstr>
      <vt:lpstr>Hold it! </vt:lpstr>
      <vt:lpstr>Does it fit your needs? (You're 24, have six months' experience, and you'd like a job with regular work hours.) </vt:lpstr>
      <vt:lpstr>The conditions again:</vt:lpstr>
      <vt:lpstr>No, it doesn't fit! (You're 24, but have only six months' experience, and it looks like there could be different shifts, even if there are two on/two off..) </vt:lpstr>
      <vt:lpstr>Then, there's that "flexible" shift:</vt:lpstr>
      <vt:lpstr>Keep on looking... 25 000–35 000  руб.  Администратор-кассир в фитнес-клуб</vt:lpstr>
      <vt:lpstr>Keep on looking. 25 000–35 000  руб.  Администратор-кассир в фитнес-клуб</vt:lpstr>
      <vt:lpstr>Darn!..age is okay, but they still want 1-3 years of experience. And once again, there's that "flexible" schedule. Oh...and...are you a female?</vt:lpstr>
      <vt:lpstr>One more:  Повар холодного цеха в компани Мега Фудз Продакшн</vt:lpstr>
      <vt:lpstr>        More duties for the cook: </vt:lpstr>
      <vt:lpstr> Yes! No specific age, foreigners allowed, you're positive and sociable, right? </vt:lpstr>
      <vt:lpstr>What about cashiering? Продавец-кассир в компанию Красный Куб</vt:lpstr>
      <vt:lpstr>Conditions for the cashier:</vt:lpstr>
      <vt:lpstr>Great!   Computer user? You've got to love free food!</vt:lpstr>
      <vt:lpstr>Weighing your options</vt:lpstr>
      <vt:lpstr> Take notes on the jobs to follow</vt:lpstr>
      <vt:lpstr>Менеджер</vt:lpstr>
      <vt:lpstr> Хостесс  20 000–21 000  руб </vt:lpstr>
      <vt:lpstr>   Фотограф</vt:lpstr>
      <vt:lpstr> Танцовщица, 30.000-100.000</vt:lpstr>
      <vt:lpstr>Did you record your results?</vt:lpstr>
      <vt:lpstr>Weighing your options</vt:lpstr>
      <vt:lpstr>How did you do?</vt:lpstr>
      <vt:lpstr>Time to go looking...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a job!</dc:title>
  <cp:lastModifiedBy>Local User</cp:lastModifiedBy>
  <cp:revision>1</cp:revision>
  <dcterms:created xsi:type="dcterms:W3CDTF">2012-09-24T23:22:02Z</dcterms:created>
  <dcterms:modified xsi:type="dcterms:W3CDTF">2012-09-24T23:48:48Z</dcterms:modified>
</cp:coreProperties>
</file>