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9" r:id="rId9"/>
    <p:sldId id="265" r:id="rId10"/>
    <p:sldId id="264" r:id="rId11"/>
    <p:sldId id="266" r:id="rId12"/>
    <p:sldId id="267" r:id="rId13"/>
    <p:sldId id="268" r:id="rId14"/>
    <p:sldId id="270" r:id="rId15"/>
    <p:sldId id="262" r:id="rId16"/>
  </p:sldIdLst>
  <p:sldSz cx="9144000" cy="6858000" type="screen4x3"/>
  <p:notesSz cx="6858000" cy="9144000"/>
  <p:custShowLst>
    <p:custShow name="Custom Show 1" id="0">
      <p:sldLst>
        <p:sld r:id="rId7"/>
      </p:sldLst>
    </p:custShow>
    <p:custShow name="Custom Show 2" id="1">
      <p:sldLst>
        <p:sld r:id="rId14"/>
      </p:sldLst>
    </p:custShow>
    <p:custShow name="Custom Show 3" id="2">
      <p:sldLst>
        <p:sld r:id="rId15"/>
      </p:sldLst>
    </p:custShow>
  </p:custShow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3" d="100"/>
          <a:sy n="93" d="100"/>
        </p:scale>
        <p:origin x="-64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44116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997075" y="1461141"/>
            <a:ext cx="6400799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997075" y="3002402"/>
            <a:ext cx="6400799" cy="1162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3135299" cy="685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3175" y="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7" name="Shape 17"/>
          <p:cNvSpPr/>
          <p:nvPr/>
        </p:nvSpPr>
        <p:spPr>
          <a:xfrm>
            <a:off x="3175" y="2555875"/>
            <a:ext cx="635000" cy="815975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400" y="0"/>
                </a:moveTo>
                <a:lnTo>
                  <a:pt x="0" y="0"/>
                </a:lnTo>
                <a:lnTo>
                  <a:pt x="0" y="514"/>
                </a:lnTo>
                <a:lnTo>
                  <a:pt x="2" y="514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8" name="Shape 18"/>
          <p:cNvSpPr/>
          <p:nvPr/>
        </p:nvSpPr>
        <p:spPr>
          <a:xfrm>
            <a:off x="3175" y="1743075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>
            <a:off x="152400" y="1743075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52400" y="4302125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830" y="0"/>
                </a:moveTo>
                <a:lnTo>
                  <a:pt x="398" y="0"/>
                </a:ln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52400" y="3486150"/>
            <a:ext cx="1317625" cy="815975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432" y="0"/>
                </a:moveTo>
                <a:lnTo>
                  <a:pt x="0" y="0"/>
                </a:lnTo>
                <a:lnTo>
                  <a:pt x="398" y="514"/>
                </a:lnTo>
                <a:lnTo>
                  <a:pt x="830" y="514"/>
                </a:lnTo>
                <a:lnTo>
                  <a:pt x="432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2" name="Shape 22"/>
          <p:cNvSpPr/>
          <p:nvPr/>
        </p:nvSpPr>
        <p:spPr>
          <a:xfrm>
            <a:off x="984250" y="3486150"/>
            <a:ext cx="1322387" cy="815975"/>
          </a:xfrm>
          <a:custGeom>
            <a:avLst/>
            <a:gdLst/>
            <a:ahLst/>
            <a:cxnLst/>
            <a:rect l="0" t="0" r="0" b="0"/>
            <a:pathLst>
              <a:path w="833" h="514" extrusionOk="0">
                <a:moveTo>
                  <a:pt x="399" y="514"/>
                </a:moveTo>
                <a:lnTo>
                  <a:pt x="833" y="514"/>
                </a:lnTo>
                <a:lnTo>
                  <a:pt x="435" y="0"/>
                </a:lnTo>
                <a:lnTo>
                  <a:pt x="0" y="0"/>
                </a:lnTo>
                <a:lnTo>
                  <a:pt x="399" y="51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>
            <a:off x="3175" y="3486150"/>
            <a:ext cx="635000" cy="815975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>
            <a:off x="984250" y="6045200"/>
            <a:ext cx="1322387" cy="8128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399" y="0"/>
                </a:moveTo>
                <a:lnTo>
                  <a:pt x="0" y="512"/>
                </a:ln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>
            <a:off x="984250" y="5232400"/>
            <a:ext cx="1322387" cy="8128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435" y="0"/>
                </a:moveTo>
                <a:lnTo>
                  <a:pt x="0" y="0"/>
                </a:lnTo>
                <a:lnTo>
                  <a:pt x="399" y="512"/>
                </a:lnTo>
                <a:lnTo>
                  <a:pt x="833" y="512"/>
                </a:lnTo>
                <a:lnTo>
                  <a:pt x="435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6" name="Shape 26"/>
          <p:cNvSpPr/>
          <p:nvPr/>
        </p:nvSpPr>
        <p:spPr>
          <a:xfrm>
            <a:off x="1820863" y="52324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434" y="0"/>
                </a:moveTo>
                <a:lnTo>
                  <a:pt x="0" y="0"/>
                </a:lnTo>
                <a:lnTo>
                  <a:pt x="398" y="512"/>
                </a:lnTo>
                <a:lnTo>
                  <a:pt x="830" y="512"/>
                </a:lnTo>
                <a:lnTo>
                  <a:pt x="434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>
            <a:off x="3175" y="81280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8" name="Shape 28"/>
          <p:cNvSpPr/>
          <p:nvPr/>
        </p:nvSpPr>
        <p:spPr>
          <a:xfrm>
            <a:off x="152400" y="2555875"/>
            <a:ext cx="1317625" cy="815975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0" y="514"/>
                </a:moveTo>
                <a:lnTo>
                  <a:pt x="432" y="514"/>
                </a:lnTo>
                <a:lnTo>
                  <a:pt x="830" y="0"/>
                </a:lnTo>
                <a:lnTo>
                  <a:pt x="398" y="0"/>
                </a:lnTo>
                <a:lnTo>
                  <a:pt x="0" y="514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9" name="Shape 29"/>
          <p:cNvSpPr/>
          <p:nvPr/>
        </p:nvSpPr>
        <p:spPr>
          <a:xfrm>
            <a:off x="984250" y="4302125"/>
            <a:ext cx="1322387" cy="8128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0" y="512"/>
                </a:move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lnTo>
                  <a:pt x="0" y="512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>
            <a:off x="3175" y="4302125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820863" y="60452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4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2" name="Shape 32"/>
          <p:cNvSpPr/>
          <p:nvPr/>
        </p:nvSpPr>
        <p:spPr>
          <a:xfrm>
            <a:off x="152400" y="60452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3" name="Shape 33"/>
          <p:cNvSpPr/>
          <p:nvPr/>
        </p:nvSpPr>
        <p:spPr>
          <a:xfrm>
            <a:off x="3175" y="604520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175" y="523240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52400" y="52324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6" name="Shape 36"/>
          <p:cNvSpPr/>
          <p:nvPr/>
        </p:nvSpPr>
        <p:spPr>
          <a:xfrm>
            <a:off x="7415211" y="0"/>
            <a:ext cx="1555750" cy="816301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7" name="Shape 37"/>
          <p:cNvSpPr/>
          <p:nvPr/>
        </p:nvSpPr>
        <p:spPr>
          <a:xfrm>
            <a:off x="8397875" y="1746911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8" name="Shape 38"/>
          <p:cNvSpPr/>
          <p:nvPr/>
        </p:nvSpPr>
        <p:spPr>
          <a:xfrm>
            <a:off x="8397875" y="2560524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9" name="Shape 39"/>
          <p:cNvSpPr/>
          <p:nvPr/>
        </p:nvSpPr>
        <p:spPr>
          <a:xfrm>
            <a:off x="8397875" y="2689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0" name="Shape 40"/>
          <p:cNvSpPr/>
          <p:nvPr/>
        </p:nvSpPr>
        <p:spPr>
          <a:xfrm>
            <a:off x="8397875" y="816300"/>
            <a:ext cx="746125" cy="809578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1" name="Shape 41"/>
          <p:cNvSpPr/>
          <p:nvPr/>
        </p:nvSpPr>
        <p:spPr>
          <a:xfrm>
            <a:off x="7415211" y="816300"/>
            <a:ext cx="1555750" cy="813611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buNone/>
              <a:defRPr sz="3600"/>
            </a:lvl1pPr>
            <a:lvl2pPr rtl="0">
              <a:buNone/>
              <a:defRPr sz="3600"/>
            </a:lvl2pPr>
            <a:lvl3pPr rtl="0">
              <a:buNone/>
              <a:defRPr sz="3600"/>
            </a:lvl3pPr>
            <a:lvl4pPr rtl="0">
              <a:buNone/>
              <a:defRPr sz="3600"/>
            </a:lvl4pPr>
            <a:lvl5pPr rtl="0">
              <a:buNone/>
              <a:defRPr sz="3600"/>
            </a:lvl5pPr>
            <a:lvl6pPr rtl="0">
              <a:buNone/>
              <a:defRPr sz="3600"/>
            </a:lvl6pPr>
            <a:lvl7pPr rtl="0">
              <a:buNone/>
              <a:defRPr sz="3600"/>
            </a:lvl7pPr>
            <a:lvl8pPr rtl="0">
              <a:buNone/>
              <a:defRPr sz="3600"/>
            </a:lvl8pPr>
            <a:lvl9pPr rtl="0">
              <a:buNone/>
              <a:defRPr sz="36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z="3200">
                <a:solidFill>
                  <a:schemeClr val="lt1"/>
                </a:solidFill>
              </a:defRPr>
            </a:lvl1pPr>
            <a:lvl2pPr marL="742950" indent="-285750" algn="l" rtl="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z="2800">
                <a:solidFill>
                  <a:schemeClr val="lt1"/>
                </a:solidFill>
              </a:defRPr>
            </a:lvl2pPr>
            <a:lvl3pPr marL="1143000" indent="-228600" algn="l" rtl="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z="2400">
                <a:solidFill>
                  <a:schemeClr val="lt1"/>
                </a:solidFill>
              </a:defRPr>
            </a:lvl3pPr>
            <a:lvl4pPr marL="16002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20574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>
                <a:solidFill>
                  <a:schemeClr val="lt1"/>
                </a:solidFill>
              </a:defRPr>
            </a:lvl5pPr>
            <a:lvl6pPr marL="25146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>
                <a:solidFill>
                  <a:schemeClr val="lt1"/>
                </a:solidFill>
              </a:defRPr>
            </a:lvl6pPr>
            <a:lvl7pPr marL="29718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7pPr>
            <a:lvl8pPr marL="34290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 baseline="0">
                <a:solidFill>
                  <a:schemeClr val="lt1"/>
                </a:solidFill>
              </a:defRPr>
            </a:lvl8pPr>
            <a:lvl9pPr marL="38862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/>
          <p:nvPr/>
        </p:nvSpPr>
        <p:spPr>
          <a:xfrm>
            <a:off x="7415211" y="0"/>
            <a:ext cx="1555750" cy="816301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6" name="Shape 46"/>
          <p:cNvSpPr/>
          <p:nvPr/>
        </p:nvSpPr>
        <p:spPr>
          <a:xfrm>
            <a:off x="8397875" y="1746911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>
            <a:off x="8397875" y="2560524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>
            <a:off x="7415211" y="816300"/>
            <a:ext cx="1555750" cy="813611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/>
          <p:nvPr/>
        </p:nvSpPr>
        <p:spPr>
          <a:xfrm>
            <a:off x="7415211" y="0"/>
            <a:ext cx="1555750" cy="816301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54" name="Shape 54"/>
          <p:cNvSpPr/>
          <p:nvPr/>
        </p:nvSpPr>
        <p:spPr>
          <a:xfrm>
            <a:off x="8397875" y="1746911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55" name="Shape 55"/>
          <p:cNvSpPr/>
          <p:nvPr/>
        </p:nvSpPr>
        <p:spPr>
          <a:xfrm>
            <a:off x="8397875" y="2560524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56" name="Shape 56"/>
          <p:cNvSpPr/>
          <p:nvPr/>
        </p:nvSpPr>
        <p:spPr>
          <a:xfrm>
            <a:off x="7415211" y="816300"/>
            <a:ext cx="1555750" cy="813611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/>
          <p:nvPr/>
        </p:nvSpPr>
        <p:spPr>
          <a:xfrm>
            <a:off x="3175" y="3486150"/>
            <a:ext cx="635000" cy="815975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0" name="Shape 60"/>
          <p:cNvSpPr/>
          <p:nvPr/>
        </p:nvSpPr>
        <p:spPr>
          <a:xfrm>
            <a:off x="3175" y="4302125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2400" y="60452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2" name="Shape 62"/>
          <p:cNvSpPr/>
          <p:nvPr/>
        </p:nvSpPr>
        <p:spPr>
          <a:xfrm>
            <a:off x="152400" y="52324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3" name="Shape 63"/>
          <p:cNvSpPr/>
          <p:nvPr/>
        </p:nvSpPr>
        <p:spPr>
          <a:xfrm>
            <a:off x="7415211" y="0"/>
            <a:ext cx="1555750" cy="816301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4" name="Shape 64"/>
          <p:cNvSpPr/>
          <p:nvPr/>
        </p:nvSpPr>
        <p:spPr>
          <a:xfrm>
            <a:off x="8397875" y="1746911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5" name="Shape 65"/>
          <p:cNvSpPr/>
          <p:nvPr/>
        </p:nvSpPr>
        <p:spPr>
          <a:xfrm>
            <a:off x="8397875" y="2560524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66" name="Shape 66"/>
          <p:cNvSpPr/>
          <p:nvPr/>
        </p:nvSpPr>
        <p:spPr>
          <a:xfrm>
            <a:off x="7415211" y="816300"/>
            <a:ext cx="1555750" cy="813611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574800" y="4427537"/>
            <a:ext cx="5486399" cy="68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14300" algn="ctr" rtl="0">
              <a:buSzPct val="100000"/>
              <a:buNone/>
              <a:defRPr sz="1800"/>
            </a:lvl1pPr>
            <a:lvl2pPr marL="0" indent="114300" algn="ctr" rtl="0">
              <a:buSzPct val="100000"/>
              <a:buNone/>
              <a:defRPr sz="1800"/>
            </a:lvl2pPr>
            <a:lvl3pPr marL="0" indent="114300" algn="ctr" rtl="0">
              <a:buSzPct val="100000"/>
              <a:buNone/>
              <a:defRPr sz="1800"/>
            </a:lvl3pPr>
            <a:lvl4pPr marL="0" indent="114300" algn="ctr" rtl="0">
              <a:buSzPct val="100000"/>
              <a:buNone/>
              <a:defRPr sz="1800"/>
            </a:lvl4pPr>
            <a:lvl5pPr marL="0" indent="114300" algn="ctr" rtl="0">
              <a:buSzPct val="100000"/>
              <a:buNone/>
              <a:defRPr sz="1800"/>
            </a:lvl5pPr>
            <a:lvl6pPr marL="0" indent="114300" algn="ctr" rtl="0">
              <a:buSzPct val="100000"/>
              <a:buNone/>
              <a:defRPr sz="1800"/>
            </a:lvl6pPr>
            <a:lvl7pPr marL="0" indent="114300" algn="ctr" rtl="0">
              <a:buSzPct val="100000"/>
              <a:buNone/>
              <a:defRPr sz="1800"/>
            </a:lvl7pPr>
            <a:lvl8pPr marL="0" indent="114300" algn="ctr" rtl="0">
              <a:buSzPct val="100000"/>
              <a:buNone/>
              <a:defRPr sz="1800"/>
            </a:lvl8pPr>
            <a:lvl9pPr marL="0" indent="114300" algn="ctr" rtl="0"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/>
          <p:nvPr/>
        </p:nvSpPr>
        <p:spPr>
          <a:xfrm>
            <a:off x="3175" y="3486150"/>
            <a:ext cx="635000" cy="815975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0" name="Shape 70"/>
          <p:cNvSpPr/>
          <p:nvPr/>
        </p:nvSpPr>
        <p:spPr>
          <a:xfrm>
            <a:off x="3175" y="4302125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1" name="Shape 71"/>
          <p:cNvSpPr/>
          <p:nvPr/>
        </p:nvSpPr>
        <p:spPr>
          <a:xfrm>
            <a:off x="152400" y="60452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2" name="Shape 72"/>
          <p:cNvSpPr/>
          <p:nvPr/>
        </p:nvSpPr>
        <p:spPr>
          <a:xfrm>
            <a:off x="152400" y="5232400"/>
            <a:ext cx="1317625" cy="8128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3" name="Shape 73"/>
          <p:cNvSpPr/>
          <p:nvPr/>
        </p:nvSpPr>
        <p:spPr>
          <a:xfrm>
            <a:off x="7415211" y="0"/>
            <a:ext cx="1555750" cy="816301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4" name="Shape 74"/>
          <p:cNvSpPr/>
          <p:nvPr/>
        </p:nvSpPr>
        <p:spPr>
          <a:xfrm>
            <a:off x="8397875" y="1746911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5" name="Shape 75"/>
          <p:cNvSpPr/>
          <p:nvPr/>
        </p:nvSpPr>
        <p:spPr>
          <a:xfrm>
            <a:off x="8397875" y="2560524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76" name="Shape 76"/>
          <p:cNvSpPr/>
          <p:nvPr/>
        </p:nvSpPr>
        <p:spPr>
          <a:xfrm>
            <a:off x="7415211" y="816300"/>
            <a:ext cx="1555750" cy="813611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z="2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3135299" cy="685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3175" y="604520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>
            <a:off x="3175" y="5232400"/>
            <a:ext cx="635000" cy="8128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8397875" y="2689"/>
            <a:ext cx="746125" cy="813611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397875" y="816300"/>
            <a:ext cx="746125" cy="809578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LegvMU9Uatk?version=3&amp;hl=en_US&amp;rel=0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clear.msu.edu/quizbreak/play.php?board=26807-134880458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ushkin_Museum" TargetMode="External"/><Relationship Id="rId2" Type="http://schemas.openxmlformats.org/officeDocument/2006/relationships/hyperlink" Target="http://www.wikipaintings.org/en/search/pushkin/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Pushkin%20and%20moscow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1997075" y="2267966"/>
            <a:ext cx="6400799" cy="1470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n"/>
              <a:t>Александр Сергеевич</a:t>
            </a:r>
          </a:p>
          <a:p>
            <a:pPr>
              <a:buNone/>
            </a:pPr>
            <a:r>
              <a:rPr lang="en"/>
              <a:t>Пушкин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Dramatic lifestyle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431800">
              <a:buSzPct val="148148"/>
            </a:pPr>
            <a:r>
              <a:rPr lang="ru-RU" dirty="0" smtClean="0">
                <a:solidFill>
                  <a:srgbClr val="D9D9D9"/>
                </a:solidFill>
              </a:rPr>
              <a:t>У Пушкина были связи с д</a:t>
            </a:r>
            <a:r>
              <a:rPr lang="en" dirty="0" smtClean="0">
                <a:solidFill>
                  <a:srgbClr val="D9D9D9"/>
                </a:solidFill>
              </a:rPr>
              <a:t>екабрист</a:t>
            </a:r>
            <a:r>
              <a:rPr lang="ru-RU" dirty="0" smtClean="0">
                <a:solidFill>
                  <a:srgbClr val="D9D9D9"/>
                </a:solidFill>
              </a:rPr>
              <a:t>ами.</a:t>
            </a:r>
            <a:r>
              <a:rPr lang="en" dirty="0" smtClean="0">
                <a:solidFill>
                  <a:srgbClr val="D9D9D9"/>
                </a:solidFill>
              </a:rPr>
              <a:t> </a:t>
            </a: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В мае 182</a:t>
            </a:r>
            <a:r>
              <a:rPr lang="en-US" dirty="0" smtClean="0">
                <a:latin typeface="+mj-lt"/>
                <a:ea typeface="Times New Roman" charset="0"/>
                <a:cs typeface="Times New Roman" charset="0"/>
              </a:rPr>
              <a:t>0</a:t>
            </a: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 года Пушкин был сослан за стихи и эпиграммы на царя.</a:t>
            </a:r>
          </a:p>
          <a:p>
            <a:pPr marL="457200" lvl="0" indent="-431800">
              <a:buSzPct val="148148"/>
            </a:pPr>
            <a:endParaRPr lang="ru-RU" dirty="0" smtClean="0">
              <a:latin typeface="+mj-lt"/>
              <a:ea typeface="Times New Roman" charset="0"/>
              <a:cs typeface="Times New Roman" charset="0"/>
            </a:endParaRPr>
          </a:p>
          <a:p>
            <a:pPr marL="457200" lvl="0" indent="-431800">
              <a:buSzPct val="148148"/>
            </a:pP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В </a:t>
            </a: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1824 </a:t>
            </a: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Пушкин был сослан</a:t>
            </a:r>
          </a:p>
          <a:p>
            <a:pPr marL="457200" lvl="0" indent="-431800">
              <a:buSzPct val="148148"/>
              <a:buNone/>
            </a:pPr>
            <a:r>
              <a:rPr lang="ru-RU" dirty="0" smtClean="0">
                <a:latin typeface="+mj-lt"/>
                <a:ea typeface="Times New Roman" charset="0"/>
                <a:cs typeface="Times New Roman" charset="0"/>
              </a:rPr>
              <a:t>     в имение отца </a:t>
            </a:r>
            <a:r>
              <a:rPr lang="ru-RU" dirty="0" smtClean="0"/>
              <a:t>– </a:t>
            </a:r>
          </a:p>
          <a:p>
            <a:pPr marL="457200" lvl="0" indent="-431800">
              <a:buSzPct val="148148"/>
              <a:buNone/>
            </a:pPr>
            <a:r>
              <a:rPr lang="ru-RU" dirty="0" smtClean="0"/>
              <a:t>     в Михайловское.</a:t>
            </a:r>
            <a:endParaRPr lang="ru-RU" dirty="0" smtClean="0">
              <a:latin typeface="+mj-lt"/>
              <a:ea typeface="Times New Roman" charset="0"/>
              <a:cs typeface="Times New Roman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24322" y="5247194"/>
            <a:ext cx="31599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One of many paintings of Pushkin, this one is by </a:t>
            </a:r>
            <a:r>
              <a:rPr lang="en-US" dirty="0" err="1" smtClean="0">
                <a:solidFill>
                  <a:schemeClr val="bg1"/>
                </a:solidFill>
              </a:rPr>
              <a:t>Aivazovsky</a:t>
            </a:r>
            <a:r>
              <a:rPr lang="en-US" dirty="0" smtClean="0">
                <a:solidFill>
                  <a:schemeClr val="bg1"/>
                </a:solidFill>
              </a:rPr>
              <a:t>; inspired by Pushkin’s exile to the Crimea..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Pushkin_farewell_to_the_s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300" y="3429000"/>
            <a:ext cx="1905000" cy="276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Жена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431800">
              <a:buSzPct val="148148"/>
              <a:buNone/>
            </a:pPr>
            <a:endParaRPr lang="ru-RU" dirty="0" smtClean="0">
              <a:ea typeface="Times New Roman" charset="0"/>
              <a:cs typeface="Times New Roman" charset="0"/>
            </a:endParaRPr>
          </a:p>
          <a:p>
            <a:pPr marL="457200" lvl="0" indent="-431800">
              <a:buSzPct val="148148"/>
            </a:pPr>
            <a:r>
              <a:rPr lang="ru-RU" dirty="0" smtClean="0">
                <a:ea typeface="Times New Roman" charset="0"/>
                <a:cs typeface="Times New Roman" charset="0"/>
              </a:rPr>
              <a:t>В 1828 Пушкин встретил Наталью Гончарову. </a:t>
            </a:r>
            <a:r>
              <a:rPr lang="ru-RU" dirty="0" smtClean="0"/>
              <a:t>Он полюбил её с первой встречи. Она была очень красивая.</a:t>
            </a:r>
          </a:p>
          <a:p>
            <a:pPr marL="457200" lvl="0" indent="-431800">
              <a:buSzPct val="148148"/>
            </a:pPr>
            <a:endParaRPr lang="ru-RU" dirty="0" smtClean="0">
              <a:ea typeface="Times New Roman" charset="0"/>
              <a:cs typeface="Times New Roman" charset="0"/>
            </a:endParaRPr>
          </a:p>
          <a:p>
            <a:pPr marL="457200" lvl="0" indent="-431800">
              <a:buSzPct val="148148"/>
            </a:pPr>
            <a:r>
              <a:rPr lang="ru-RU" dirty="0" smtClean="0">
                <a:ea typeface="Times New Roman" charset="0"/>
                <a:cs typeface="Times New Roman" charset="0"/>
              </a:rPr>
              <a:t>Семья Натальи не хотела, </a:t>
            </a:r>
          </a:p>
          <a:p>
            <a:pPr marL="457200" lvl="0" indent="-431800">
              <a:buSzPct val="148148"/>
              <a:buNone/>
            </a:pPr>
            <a:r>
              <a:rPr lang="ru-RU" dirty="0" smtClean="0">
                <a:ea typeface="Times New Roman" charset="0"/>
                <a:cs typeface="Times New Roman" charset="0"/>
              </a:rPr>
              <a:t>    чтобы она вышла замуж за </a:t>
            </a:r>
          </a:p>
          <a:p>
            <a:pPr marL="457200" lvl="0" indent="-431800">
              <a:buSzPct val="148148"/>
              <a:buNone/>
            </a:pPr>
            <a:r>
              <a:rPr lang="ru-RU" dirty="0" smtClean="0">
                <a:ea typeface="Times New Roman" charset="0"/>
                <a:cs typeface="Times New Roman" charset="0"/>
              </a:rPr>
              <a:t>    Пушкина.</a:t>
            </a:r>
          </a:p>
          <a:p>
            <a:pPr marL="457200" lvl="0" indent="-431800">
              <a:buSzPct val="148148"/>
            </a:pPr>
            <a:endParaRPr lang="en" dirty="0" smtClean="0">
              <a:solidFill>
                <a:srgbClr val="D9D9D9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Natalia_Pushki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656" y="3766308"/>
            <a:ext cx="2343344" cy="2918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96289" y="5517069"/>
            <a:ext cx="2704367" cy="923330"/>
          </a:xfrm>
          <a:prstGeom prst="rect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Painting of Natalia </a:t>
            </a:r>
            <a:r>
              <a:rPr lang="en-US" sz="1800" dirty="0" err="1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Goncharova</a:t>
            </a:r>
            <a:r>
              <a:rPr lang="en-US" sz="1800" dirty="0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Pushkina</a:t>
            </a:r>
            <a:r>
              <a:rPr lang="en-US" sz="1800" dirty="0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 by Alexander </a:t>
            </a:r>
            <a:r>
              <a:rPr lang="en-US" sz="1800" dirty="0" err="1" smtClean="0">
                <a:ln w="63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1"/>
                </a:solidFill>
              </a:rPr>
              <a:t>Brullov</a:t>
            </a:r>
            <a:endParaRPr lang="en-US" sz="1800" dirty="0"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Дуэли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rgbClr val="D9D9D9"/>
                </a:solidFill>
              </a:rPr>
              <a:t>Пушкин участвовал в двадцать девять дуэлях. Кавалергард Дантес писал письма жене Пушкина и преследовал её. Пушкин послал вызов на дуэль Дантесу. </a:t>
            </a:r>
            <a:r>
              <a:rPr lang="ru-RU" dirty="0" smtClean="0"/>
              <a:t>Он умер </a:t>
            </a:r>
            <a:r>
              <a:rPr lang="en" dirty="0" smtClean="0">
                <a:solidFill>
                  <a:srgbClr val="D9D9D9"/>
                </a:solidFill>
              </a:rPr>
              <a:t>от раны на дуэли.</a:t>
            </a:r>
          </a:p>
          <a:p>
            <a:endParaRPr lang="en-US" dirty="0"/>
          </a:p>
        </p:txBody>
      </p:sp>
      <p:pic>
        <p:nvPicPr>
          <p:cNvPr id="4" name="Picture 3" descr="Duel_of_Pushkin_and_d'Anthes_(19th_century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50" y="4267200"/>
            <a:ext cx="3390900" cy="259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7845" y="5523321"/>
            <a:ext cx="16538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Painting by </a:t>
            </a:r>
            <a:r>
              <a:rPr lang="en-US" dirty="0" err="1" smtClean="0">
                <a:solidFill>
                  <a:schemeClr val="bg1"/>
                </a:solidFill>
              </a:rPr>
              <a:t>Adrean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Volkov</a:t>
            </a:r>
            <a:r>
              <a:rPr lang="en-US" dirty="0" smtClean="0">
                <a:solidFill>
                  <a:schemeClr val="bg1"/>
                </a:solidFill>
              </a:rPr>
              <a:t>: The Last Shot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Пушкин. Последняя дуэль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8401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Here is the movie trailer from YouTube.</a:t>
            </a:r>
            <a:endParaRPr lang="en-US" dirty="0"/>
          </a:p>
        </p:txBody>
      </p:sp>
      <p:pic>
        <p:nvPicPr>
          <p:cNvPr id="4" name="LegvMU9Uatk?version=3&amp;hl=en_US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94912" y="2008597"/>
            <a:ext cx="5941888" cy="4456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Yourself!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Now you’re ready to test yourself, and if you can survive this, you can “pass” as someone who understands what Pushkin means to the Russian people.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 </a:t>
            </a:r>
            <a:r>
              <a:rPr lang="en-US" dirty="0" smtClean="0">
                <a:hlinkClick r:id="rId2"/>
              </a:rPr>
              <a:t>to this game </a:t>
            </a:r>
            <a:r>
              <a:rPr lang="en-US" dirty="0" smtClean="0"/>
              <a:t>and try your luck! Take a friend along to find out who’s best.</a:t>
            </a:r>
            <a:r>
              <a:rPr lang="ru-RU" dirty="0" smtClean="0"/>
              <a:t> </a:t>
            </a:r>
            <a:r>
              <a:rPr lang="en-US" dirty="0" smtClean="0"/>
              <a:t>There are a few things in the game not in this document, but you can figure them out.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accent1"/>
                </a:solidFill>
              </a:rPr>
              <a:t>If the link doesn’t work: http://</a:t>
            </a:r>
            <a:r>
              <a:rPr lang="en-US" sz="1400" dirty="0" err="1" smtClean="0">
                <a:solidFill>
                  <a:schemeClr val="accent1"/>
                </a:solidFill>
              </a:rPr>
              <a:t>clear.msu.edu/quizbreak/play.php?board</a:t>
            </a:r>
            <a:r>
              <a:rPr lang="en-US" sz="1400" dirty="0" smtClean="0">
                <a:solidFill>
                  <a:schemeClr val="accent1"/>
                </a:solidFill>
              </a:rPr>
              <a:t>=26807-1348804584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Paintings from </a:t>
            </a:r>
            <a:r>
              <a:rPr lang="en-US" sz="2800" dirty="0" smtClean="0">
                <a:hlinkClick r:id="rId2"/>
              </a:rPr>
              <a:t>http://www.wikipaintings.org/en/search/pushkin/1</a:t>
            </a:r>
            <a:endParaRPr lang="en-US" sz="2800" dirty="0" smtClean="0"/>
          </a:p>
          <a:p>
            <a:r>
              <a:rPr lang="en-US" sz="2800" dirty="0" smtClean="0"/>
              <a:t>Museum pictures: </a:t>
            </a:r>
            <a:r>
              <a:rPr lang="en-US" sz="2800" dirty="0" smtClean="0">
                <a:hlinkClick r:id="rId3"/>
              </a:rPr>
              <a:t>http://en.wikipedia.org/wiki/Pushkin_Museum</a:t>
            </a:r>
            <a:endParaRPr lang="en-US" sz="2800" dirty="0" smtClean="0"/>
          </a:p>
          <a:p>
            <a:r>
              <a:rPr lang="en-US" sz="2800" dirty="0" smtClean="0"/>
              <a:t>Other pictures: </a:t>
            </a:r>
            <a:r>
              <a:rPr lang="en-US" sz="2800" dirty="0" smtClean="0">
                <a:hlinkClick r:id="rId4"/>
              </a:rPr>
              <a:t>http://en.wikipedia.org/wiki/Pushkin and moscow.ru</a:t>
            </a:r>
            <a:endParaRPr lang="ru-RU" sz="2800" dirty="0" smtClean="0"/>
          </a:p>
          <a:p>
            <a:r>
              <a:rPr lang="en-US" sz="2800" dirty="0" smtClean="0"/>
              <a:t>PowerPoint by </a:t>
            </a:r>
            <a:r>
              <a:rPr lang="en-US" sz="2800" dirty="0" err="1" smtClean="0"/>
              <a:t>Vlada</a:t>
            </a:r>
            <a:r>
              <a:rPr lang="en-US" sz="2800" dirty="0" smtClean="0"/>
              <a:t> Jackson (information and pictures)</a:t>
            </a:r>
          </a:p>
          <a:p>
            <a:r>
              <a:rPr lang="en-US" sz="2800" dirty="0" err="1" smtClean="0"/>
              <a:t>Olympiada</a:t>
            </a:r>
            <a:r>
              <a:rPr lang="en-US" sz="2800" dirty="0" smtClean="0"/>
              <a:t> materials, ACTR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dirty="0"/>
              <a:t>Who is this?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0906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dirty="0"/>
              <a:t>Everywhere you go in Moscow, you seem to find references to Пушкин.</a:t>
            </a:r>
          </a:p>
          <a:p>
            <a:endParaRPr dirty="0"/>
          </a:p>
          <a:p>
            <a:pPr lvl="0" rtl="0">
              <a:buNone/>
            </a:pPr>
            <a:r>
              <a:rPr lang="en" dirty="0"/>
              <a:t>If you've studied Russian literature, you probably already know who </a:t>
            </a:r>
            <a:r>
              <a:rPr lang="en-US" dirty="0" smtClean="0"/>
              <a:t>Pushkin</a:t>
            </a:r>
            <a:r>
              <a:rPr lang="en" dirty="0" smtClean="0"/>
              <a:t> </a:t>
            </a:r>
            <a:r>
              <a:rPr lang="en" dirty="0"/>
              <a:t>is.</a:t>
            </a:r>
          </a:p>
          <a:p>
            <a:endParaRPr dirty="0"/>
          </a:p>
          <a:p>
            <a:pPr lvl="0" rtl="0">
              <a:buNone/>
            </a:pPr>
            <a:r>
              <a:rPr lang="en" dirty="0"/>
              <a:t>But otherwise, you get the feeling that if you don't learn soon, you're undereducated. </a:t>
            </a:r>
          </a:p>
          <a:p>
            <a:endParaRPr dirty="0"/>
          </a:p>
          <a:p>
            <a:pPr>
              <a:buNone/>
            </a:pPr>
            <a:r>
              <a:rPr lang="en" dirty="0"/>
              <a:t>So here we go! </a:t>
            </a:r>
          </a:p>
        </p:txBody>
      </p:sp>
      <p:pic>
        <p:nvPicPr>
          <p:cNvPr id="4" name="Picture 3" descr="portra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713" y="1600200"/>
            <a:ext cx="3033300" cy="360204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build="p"/>
      <p:bldP spid="85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679004"/>
            <a:ext cx="6879600" cy="73863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-US" dirty="0" smtClean="0"/>
              <a:t>Pushkin places in Moscow</a:t>
            </a:r>
            <a:endParaRPr lang="en" dirty="0"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0906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Кафе Пушкина</a:t>
            </a:r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ГМИИ Пушкина</a:t>
            </a:r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 smtClean="0"/>
              <a:t>Пушкин</a:t>
            </a:r>
            <a:r>
              <a:rPr lang="ru-RU" dirty="0" smtClean="0"/>
              <a:t>ск</a:t>
            </a:r>
            <a:r>
              <a:rPr lang="en" dirty="0" smtClean="0"/>
              <a:t>а</a:t>
            </a:r>
            <a:r>
              <a:rPr lang="ru-RU" dirty="0" smtClean="0"/>
              <a:t>я площадь</a:t>
            </a:r>
            <a:endParaRPr lang="en" dirty="0"/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Институт Пушкина</a:t>
            </a:r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Музей </a:t>
            </a:r>
            <a:r>
              <a:rPr lang="en" dirty="0" smtClean="0"/>
              <a:t>Пушкина</a:t>
            </a:r>
            <a:endParaRPr lang="ru-RU" dirty="0" smtClean="0"/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ru-RU" dirty="0" smtClean="0"/>
              <a:t>Пушкинская станция метро</a:t>
            </a:r>
            <a:endParaRPr lang="en" dirty="0"/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Памятник Пушкину</a:t>
            </a:r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Дом-музей Пушкина</a:t>
            </a:r>
          </a:p>
          <a:p>
            <a:pPr marL="457200" lvl="0" indent="-4318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Меморальная квартира Пушкина</a:t>
            </a:r>
          </a:p>
          <a:p>
            <a:pPr marL="457200" lvl="0" indent="-4318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 dirty="0"/>
              <a:t>Улица Пушкина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So who was he??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124175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dirty="0"/>
              <a:t>On the following slides, you will read the most important pieces of information. </a:t>
            </a:r>
          </a:p>
          <a:p>
            <a:endParaRPr dirty="0"/>
          </a:p>
          <a:p>
            <a:pPr lvl="0" rtl="0">
              <a:buNone/>
            </a:pPr>
            <a:r>
              <a:rPr lang="en" dirty="0"/>
              <a:t>Then you'll get a little more. </a:t>
            </a:r>
          </a:p>
          <a:p>
            <a:endParaRPr dirty="0"/>
          </a:p>
          <a:p>
            <a:pPr>
              <a:buNone/>
            </a:pPr>
            <a:r>
              <a:rPr lang="en" dirty="0"/>
              <a:t>Read just one version at a time, and go play the game, and you will begin to understand who the obsession is about.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The low-down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lt1"/>
              </a:buClr>
              <a:buSzPct val="148148"/>
              <a:buFont typeface="Arial"/>
              <a:buChar char="•"/>
            </a:pPr>
            <a:r>
              <a:rPr lang="en" sz="3600" dirty="0">
                <a:solidFill>
                  <a:srgbClr val="D9D9D9"/>
                </a:solidFill>
              </a:rPr>
              <a:t>Великий русский поэт и писатель</a:t>
            </a:r>
          </a:p>
          <a:p>
            <a:pPr marL="457200" lvl="0" indent="-431800" rtl="0">
              <a:buClr>
                <a:schemeClr val="lt1"/>
              </a:buClr>
              <a:buSzPct val="148148"/>
              <a:buFont typeface="Arial"/>
              <a:buChar char="•"/>
            </a:pPr>
            <a:r>
              <a:rPr lang="en" sz="3600" dirty="0">
                <a:solidFill>
                  <a:srgbClr val="D9D9D9"/>
                </a:solidFill>
              </a:rPr>
              <a:t>Отец русского литературного языка</a:t>
            </a:r>
          </a:p>
          <a:p>
            <a:pPr marL="457200" lvl="0" indent="-431800" rtl="0">
              <a:buClr>
                <a:schemeClr val="lt1"/>
              </a:buClr>
              <a:buSzPct val="148148"/>
              <a:buFont typeface="Arial"/>
              <a:buChar char="•"/>
            </a:pPr>
            <a:r>
              <a:rPr lang="en" sz="3600" dirty="0">
                <a:solidFill>
                  <a:srgbClr val="D9D9D9"/>
                </a:solidFill>
              </a:rPr>
              <a:t>Знаменитый писатель сказок</a:t>
            </a:r>
          </a:p>
          <a:p>
            <a:pPr marL="457200" lvl="0" indent="-431800" rtl="0">
              <a:buClr>
                <a:schemeClr val="lt1"/>
              </a:buClr>
              <a:buSzPct val="148148"/>
              <a:buFont typeface="Arial"/>
              <a:buChar char="•"/>
            </a:pPr>
            <a:r>
              <a:rPr lang="en" sz="3600" dirty="0">
                <a:solidFill>
                  <a:srgbClr val="D9D9D9"/>
                </a:solidFill>
              </a:rPr>
              <a:t>Декабрист </a:t>
            </a:r>
          </a:p>
          <a:p>
            <a:pPr marL="457200" lvl="0" indent="-431800" rtl="0">
              <a:buClr>
                <a:schemeClr val="lt1"/>
              </a:buClr>
              <a:buSzPct val="148148"/>
              <a:buFont typeface="Arial"/>
              <a:buChar char="•"/>
            </a:pPr>
            <a:r>
              <a:rPr lang="en" sz="3600" dirty="0">
                <a:solidFill>
                  <a:srgbClr val="D9D9D9"/>
                </a:solidFill>
              </a:rPr>
              <a:t>Умер от раны на дуэли.</a:t>
            </a:r>
          </a:p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603929" y="679004"/>
            <a:ext cx="6879600" cy="73863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r>
              <a:rPr lang="ru-RU" dirty="0" smtClean="0"/>
              <a:t>Площадь Пушкина </a:t>
            </a:r>
            <a:endParaRPr dirty="0"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pic>
        <p:nvPicPr>
          <p:cNvPr id="4" name="Picture 3" descr="SummerMonume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600199"/>
            <a:ext cx="7601053" cy="5039829"/>
          </a:xfrm>
          <a:prstGeom prst="rect">
            <a:avLst/>
          </a:prstGeom>
        </p:spPr>
      </p:pic>
      <p:pic>
        <p:nvPicPr>
          <p:cNvPr id="5" name="Picture 4" descr="HandInVes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600200"/>
            <a:ext cx="3820097" cy="5100026"/>
          </a:xfrm>
          <a:prstGeom prst="rect">
            <a:avLst/>
          </a:prstGeom>
        </p:spPr>
      </p:pic>
      <p:pic>
        <p:nvPicPr>
          <p:cNvPr id="6" name="Picture 5" descr="HandOu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600200"/>
            <a:ext cx="3586529" cy="5273167"/>
          </a:xfrm>
          <a:prstGeom prst="rect">
            <a:avLst/>
          </a:prstGeom>
        </p:spPr>
      </p:pic>
      <p:pic>
        <p:nvPicPr>
          <p:cNvPr id="7" name="Picture 6" descr="HusbWif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8" y="1681178"/>
            <a:ext cx="6879601" cy="5041540"/>
          </a:xfrm>
          <a:prstGeom prst="rect">
            <a:avLst/>
          </a:prstGeom>
        </p:spPr>
      </p:pic>
      <p:pic>
        <p:nvPicPr>
          <p:cNvPr id="8" name="Picture 7" descr="Christening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1600199"/>
            <a:ext cx="4185054" cy="5273168"/>
          </a:xfrm>
          <a:prstGeom prst="rect">
            <a:avLst/>
          </a:prstGeom>
        </p:spPr>
      </p:pic>
      <p:pic>
        <p:nvPicPr>
          <p:cNvPr id="9" name="Picture 8" descr="PushSqStamp11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07442" y="1600200"/>
            <a:ext cx="3784417" cy="5298184"/>
          </a:xfrm>
          <a:prstGeom prst="rect">
            <a:avLst/>
          </a:prstGeom>
        </p:spPr>
      </p:pic>
      <p:sp>
        <p:nvSpPr>
          <p:cNvPr id="10" name="Shape 108"/>
          <p:cNvSpPr txBox="1">
            <a:spLocks/>
          </p:cNvSpPr>
          <p:nvPr/>
        </p:nvSpPr>
        <p:spPr>
          <a:xfrm>
            <a:off x="4277296" y="2673051"/>
            <a:ext cx="68796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Памятники Пушкину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08"/>
          <p:cNvSpPr txBox="1">
            <a:spLocks/>
          </p:cNvSpPr>
          <p:nvPr/>
        </p:nvSpPr>
        <p:spPr>
          <a:xfrm>
            <a:off x="457200" y="309687"/>
            <a:ext cx="68796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Пушкин и Наталья Гончарова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08"/>
          <p:cNvSpPr txBox="1">
            <a:spLocks/>
          </p:cNvSpPr>
          <p:nvPr/>
        </p:nvSpPr>
        <p:spPr>
          <a:xfrm>
            <a:off x="183607" y="679003"/>
            <a:ext cx="68796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tabLst/>
              <a:defRPr/>
            </a:pPr>
            <a:r>
              <a:rPr lang="ru-RU" sz="3600" dirty="0" smtClean="0">
                <a:solidFill>
                  <a:schemeClr val="lt1"/>
                </a:solidFill>
              </a:rPr>
              <a:t>Крешение</a:t>
            </a: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Пушкина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08"/>
          <p:cNvSpPr txBox="1">
            <a:spLocks/>
          </p:cNvSpPr>
          <p:nvPr/>
        </p:nvSpPr>
        <p:spPr>
          <a:xfrm>
            <a:off x="2264400" y="861566"/>
            <a:ext cx="68796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Почтовая</a:t>
            </a:r>
            <a:r>
              <a:rPr kumimoji="0" lang="ru-RU" sz="3600" b="0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Марка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42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8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4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60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1"/>
      <p:bldP spid="10" grpId="0"/>
      <p:bldP spid="10" grpId="1"/>
      <p:bldP spid="11" grpId="0"/>
      <p:bldP spid="11" grpId="1"/>
      <p:bldP spid="12" grpId="1"/>
      <p:bldP spid="12" grpId="2"/>
      <p:bldP spid="13" grpId="0"/>
      <p:bldP spid="13" grpId="1"/>
      <p:bldP spid="13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to your knowledge!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31800">
              <a:buSzPct val="148148"/>
            </a:pPr>
            <a:r>
              <a:rPr lang="ru-RU" dirty="0" smtClean="0">
                <a:solidFill>
                  <a:srgbClr val="D9D9D9"/>
                </a:solidFill>
                <a:latin typeface="+mj-lt"/>
              </a:rPr>
              <a:t>Пушкин </a:t>
            </a:r>
            <a:r>
              <a:rPr lang="ru-RU" dirty="0" smtClean="0"/>
              <a:t>родился в дворянской семье в Москве в 1799. </a:t>
            </a:r>
            <a:r>
              <a:rPr lang="ru-RU" dirty="0" smtClean="0">
                <a:solidFill>
                  <a:srgbClr val="D9D9D9"/>
                </a:solidFill>
                <a:latin typeface="+mj-lt"/>
              </a:rPr>
              <a:t>Он</a:t>
            </a:r>
            <a:r>
              <a:rPr lang="en-US" dirty="0" smtClean="0">
                <a:solidFill>
                  <a:srgbClr val="D9D9D9"/>
                </a:solidFill>
                <a:latin typeface="+mj-lt"/>
              </a:rPr>
              <a:t> </a:t>
            </a:r>
            <a:r>
              <a:rPr lang="ru-RU" dirty="0" smtClean="0">
                <a:solidFill>
                  <a:srgbClr val="D9D9D9"/>
                </a:solidFill>
              </a:rPr>
              <a:t>стал в</a:t>
            </a:r>
            <a:r>
              <a:rPr lang="en" dirty="0" smtClean="0">
                <a:solidFill>
                  <a:srgbClr val="D9D9D9"/>
                </a:solidFill>
              </a:rPr>
              <a:t>елики</a:t>
            </a:r>
            <a:r>
              <a:rPr lang="ru-RU" dirty="0" smtClean="0">
                <a:solidFill>
                  <a:srgbClr val="D9D9D9"/>
                </a:solidFill>
              </a:rPr>
              <a:t>м</a:t>
            </a:r>
            <a:r>
              <a:rPr lang="en" dirty="0" smtClean="0">
                <a:solidFill>
                  <a:srgbClr val="D9D9D9"/>
                </a:solidFill>
              </a:rPr>
              <a:t> русски</a:t>
            </a:r>
            <a:r>
              <a:rPr lang="ru-RU" dirty="0" smtClean="0">
                <a:solidFill>
                  <a:srgbClr val="D9D9D9"/>
                </a:solidFill>
              </a:rPr>
              <a:t>м</a:t>
            </a:r>
            <a:r>
              <a:rPr lang="en" dirty="0" smtClean="0">
                <a:solidFill>
                  <a:srgbClr val="D9D9D9"/>
                </a:solidFill>
              </a:rPr>
              <a:t> поэт</a:t>
            </a:r>
            <a:r>
              <a:rPr lang="ru-RU" dirty="0" smtClean="0">
                <a:solidFill>
                  <a:srgbClr val="D9D9D9"/>
                </a:solidFill>
              </a:rPr>
              <a:t>ом</a:t>
            </a:r>
            <a:r>
              <a:rPr lang="en" dirty="0" smtClean="0">
                <a:solidFill>
                  <a:srgbClr val="D9D9D9"/>
                </a:solidFill>
              </a:rPr>
              <a:t> и писател</a:t>
            </a:r>
            <a:r>
              <a:rPr lang="ru-RU" dirty="0" smtClean="0">
                <a:solidFill>
                  <a:srgbClr val="D9D9D9"/>
                </a:solidFill>
              </a:rPr>
              <a:t>ем.</a:t>
            </a:r>
          </a:p>
          <a:p>
            <a:pPr marL="457200" indent="-431800">
              <a:buSzPct val="148148"/>
              <a:buNone/>
            </a:pPr>
            <a:endParaRPr lang="ru-RU" dirty="0" smtClean="0">
              <a:solidFill>
                <a:srgbClr val="D9D9D9"/>
              </a:solidFill>
            </a:endParaRPr>
          </a:p>
          <a:p>
            <a:pPr marL="457200" indent="-431800">
              <a:buSzPct val="148148"/>
            </a:pPr>
            <a:r>
              <a:rPr lang="ru-RU" dirty="0" smtClean="0">
                <a:solidFill>
                  <a:srgbClr val="D9D9D9"/>
                </a:solidFill>
              </a:rPr>
              <a:t>Каждый русский ребёнок </a:t>
            </a:r>
          </a:p>
          <a:p>
            <a:pPr marL="457200" indent="-431800">
              <a:buSzPct val="148148"/>
              <a:buNone/>
            </a:pPr>
            <a:r>
              <a:rPr lang="ru-RU" dirty="0" smtClean="0">
                <a:solidFill>
                  <a:srgbClr val="D9D9D9"/>
                </a:solidFill>
              </a:rPr>
              <a:t>	учит стихи Пушкина в школе. </a:t>
            </a:r>
            <a:endParaRPr lang="es-ES" dirty="0" smtClean="0">
              <a:latin typeface="+mj-lt"/>
            </a:endParaRPr>
          </a:p>
          <a:p>
            <a:pPr marL="457200" lvl="0" indent="-431800">
              <a:buSzPct val="148148"/>
            </a:pPr>
            <a:endParaRPr lang="en" dirty="0" smtClean="0">
              <a:solidFill>
                <a:srgbClr val="D9D9D9"/>
              </a:solidFill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pic>
        <p:nvPicPr>
          <p:cNvPr id="4" name="Picture 3" descr="Stamp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4456" y="3427678"/>
            <a:ext cx="2132601" cy="3012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 some names: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Роман в стихах: Евгений Онегин</a:t>
            </a:r>
          </a:p>
          <a:p>
            <a:r>
              <a:rPr lang="ru-RU" dirty="0" smtClean="0"/>
              <a:t>Любимое стихотворение: Я Вас Любил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67575" y="3446542"/>
            <a:ext cx="4819225" cy="2585323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Я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вас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любил</a:t>
            </a:r>
            <a:r>
              <a:rPr lang="en-US" sz="1800" dirty="0" smtClean="0">
                <a:solidFill>
                  <a:schemeClr val="bg1"/>
                </a:solidFill>
              </a:rPr>
              <a:t>: </a:t>
            </a:r>
            <a:r>
              <a:rPr lang="en-US" sz="1800" dirty="0" err="1" smtClean="0">
                <a:solidFill>
                  <a:schemeClr val="bg1"/>
                </a:solidFill>
              </a:rPr>
              <a:t>любовь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еще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быть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может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В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душе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моей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угасла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не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совсем</a:t>
            </a:r>
            <a:r>
              <a:rPr lang="en-US" sz="1800" dirty="0" smtClean="0">
                <a:solidFill>
                  <a:schemeClr val="bg1"/>
                </a:solidFill>
              </a:rPr>
              <a:t>;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Но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пусть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она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вас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больше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не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тревожит</a:t>
            </a:r>
            <a:r>
              <a:rPr lang="en-US" sz="1800" dirty="0" smtClean="0">
                <a:solidFill>
                  <a:schemeClr val="bg1"/>
                </a:solidFill>
              </a:rPr>
              <a:t>;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Я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не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хочу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печалить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вас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ничем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  <a:endParaRPr lang="ru-RU" sz="1800" dirty="0" smtClean="0">
              <a:solidFill>
                <a:schemeClr val="bg1"/>
              </a:solidFill>
            </a:endParaRP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Я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вас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любил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безмолвно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безнадежно</a:t>
            </a:r>
            <a:r>
              <a:rPr lang="en-US" sz="1800" dirty="0" smtClean="0">
                <a:solidFill>
                  <a:schemeClr val="bg1"/>
                </a:solidFill>
              </a:rPr>
              <a:t>,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То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робостью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то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ревностью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томим</a:t>
            </a:r>
            <a:r>
              <a:rPr lang="en-US" sz="1800" dirty="0" smtClean="0">
                <a:solidFill>
                  <a:schemeClr val="bg1"/>
                </a:solidFill>
              </a:rPr>
              <a:t>;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Я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вас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любил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так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искренно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так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нежно</a:t>
            </a:r>
            <a:r>
              <a:rPr lang="en-US" sz="1800" dirty="0" smtClean="0">
                <a:solidFill>
                  <a:schemeClr val="bg1"/>
                </a:solidFill>
              </a:rPr>
              <a:t>,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Как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дай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вам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бог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любимой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быть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другим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412" y="3147940"/>
            <a:ext cx="2451100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8978" y="1964176"/>
            <a:ext cx="4927822" cy="4476223"/>
          </a:xfrm>
        </p:spPr>
        <p:txBody>
          <a:bodyPr/>
          <a:lstStyle/>
          <a:p>
            <a:pPr marL="457200" lvl="0" indent="-431800">
              <a:buSzPct val="148148"/>
            </a:pPr>
            <a:r>
              <a:rPr lang="ru-RU" dirty="0" smtClean="0">
                <a:solidFill>
                  <a:srgbClr val="D9D9D9"/>
                </a:solidFill>
              </a:rPr>
              <a:t>Пушкин</a:t>
            </a:r>
            <a:r>
              <a:rPr lang="en-US" dirty="0" smtClean="0">
                <a:solidFill>
                  <a:srgbClr val="D9D9D9"/>
                </a:solidFill>
              </a:rPr>
              <a:t> – </a:t>
            </a:r>
            <a:r>
              <a:rPr lang="ru-RU" dirty="0" smtClean="0">
                <a:solidFill>
                  <a:srgbClr val="D9D9D9"/>
                </a:solidFill>
              </a:rPr>
              <a:t>о</a:t>
            </a:r>
            <a:r>
              <a:rPr lang="en" dirty="0" smtClean="0">
                <a:solidFill>
                  <a:srgbClr val="D9D9D9"/>
                </a:solidFill>
              </a:rPr>
              <a:t>тец</a:t>
            </a:r>
            <a:r>
              <a:rPr lang="ru-RU" dirty="0" smtClean="0">
                <a:solidFill>
                  <a:srgbClr val="D9D9D9"/>
                </a:solidFill>
              </a:rPr>
              <a:t>-создатель</a:t>
            </a:r>
            <a:r>
              <a:rPr lang="en" dirty="0" smtClean="0">
                <a:solidFill>
                  <a:srgbClr val="D9D9D9"/>
                </a:solidFill>
              </a:rPr>
              <a:t> русского литературного языка</a:t>
            </a:r>
          </a:p>
          <a:p>
            <a:pPr marL="457200" lvl="0" indent="-431800">
              <a:buSzPct val="148148"/>
            </a:pPr>
            <a:r>
              <a:rPr lang="en" dirty="0" smtClean="0">
                <a:solidFill>
                  <a:srgbClr val="D9D9D9"/>
                </a:solidFill>
              </a:rPr>
              <a:t>Знаменитый писатель сказок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whitePushStat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8978" cy="5011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562</Words>
  <Application>Microsoft Office PowerPoint</Application>
  <PresentationFormat>On-screen Show (4:3)</PresentationFormat>
  <Paragraphs>88</Paragraphs>
  <Slides>15</Slides>
  <Notes>6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  <vt:variant>
        <vt:lpstr>Custom Shows</vt:lpstr>
      </vt:variant>
      <vt:variant>
        <vt:i4>3</vt:i4>
      </vt:variant>
    </vt:vector>
  </HeadingPairs>
  <TitlesOfParts>
    <vt:vector size="19" baseType="lpstr">
      <vt:lpstr/>
      <vt:lpstr>Александр Сергеевич Пушкин</vt:lpstr>
      <vt:lpstr>Who is this?</vt:lpstr>
      <vt:lpstr>Pushkin places in Moscow</vt:lpstr>
      <vt:lpstr>So who was he??</vt:lpstr>
      <vt:lpstr>The low-down</vt:lpstr>
      <vt:lpstr>Площадь Пушкина </vt:lpstr>
      <vt:lpstr>Add to your knowledge!</vt:lpstr>
      <vt:lpstr>Drop some names:</vt:lpstr>
      <vt:lpstr>PowerPoint Presentation</vt:lpstr>
      <vt:lpstr>Dramatic lifestyle</vt:lpstr>
      <vt:lpstr>Жена</vt:lpstr>
      <vt:lpstr>Дуэли</vt:lpstr>
      <vt:lpstr>Пушкин. Последняя дуэль</vt:lpstr>
      <vt:lpstr>Test Yourself!</vt:lpstr>
      <vt:lpstr>Resources</vt:lpstr>
      <vt:lpstr>Custom Show 1</vt:lpstr>
      <vt:lpstr>Custom Show 2</vt:lpstr>
      <vt:lpstr>Custom Show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Сергеевич Пушкин</dc:title>
  <cp:lastModifiedBy>Kolesnikova, Anna</cp:lastModifiedBy>
  <cp:revision>26</cp:revision>
  <dcterms:created xsi:type="dcterms:W3CDTF">2012-09-29T00:14:11Z</dcterms:created>
  <dcterms:modified xsi:type="dcterms:W3CDTF">2012-10-04T20:44:21Z</dcterms:modified>
</cp:coreProperties>
</file>