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8" r:id="rId6"/>
    <p:sldId id="271" r:id="rId7"/>
    <p:sldId id="269" r:id="rId8"/>
    <p:sldId id="270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115" d="100"/>
          <a:sy n="115" d="100"/>
        </p:scale>
        <p:origin x="-18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2CD81-CC07-4B35-843B-308E0863979E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CD012-FDBE-4224-8668-B4D3002FE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6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D012-FDBE-4224-8668-B4D3002FEC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D012-FDBE-4224-8668-B4D3002FEC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E9EE44-6F4E-4D7F-9EBD-06E92C268EF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EC7C6D-B9CB-4487-A36C-B707A42A4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48200"/>
            <a:ext cx="7620000" cy="990600"/>
          </a:xfrm>
        </p:spPr>
        <p:txBody>
          <a:bodyPr/>
          <a:lstStyle/>
          <a:p>
            <a:r>
              <a:rPr lang="en-US" dirty="0" smtClean="0"/>
              <a:t>How to form plurals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Russian Level1</a:t>
            </a:r>
            <a:endParaRPr lang="en-US" dirty="0"/>
          </a:p>
        </p:txBody>
      </p:sp>
      <p:pic>
        <p:nvPicPr>
          <p:cNvPr id="4" name="Picture 3" descr="100_17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5040" y="773430"/>
            <a:ext cx="5471160" cy="4103370"/>
          </a:xfrm>
          <a:prstGeom prst="rect">
            <a:avLst/>
          </a:prstGeom>
        </p:spPr>
      </p:pic>
      <p:pic>
        <p:nvPicPr>
          <p:cNvPr id="8" name="~PP2386.WAV">
            <a:hlinkClick r:id="" action="ppaction://media"/>
          </p:cNvPr>
          <p:cNvPicPr>
            <a:picLocks noRot="1" noChangeAspect="1"/>
          </p:cNvPicPr>
          <p:nvPr>
            <a:wavAudioFile r:embed="rId1" name="~PP2386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u="sng" dirty="0" smtClean="0"/>
              <a:t>By the end of this tutorial you will know:</a:t>
            </a:r>
          </a:p>
          <a:p>
            <a:r>
              <a:rPr lang="en-US" dirty="0" smtClean="0"/>
              <a:t>How to create  plurals of Russian nouns</a:t>
            </a:r>
          </a:p>
          <a:p>
            <a:r>
              <a:rPr lang="en-US" dirty="0" smtClean="0"/>
              <a:t>Why knowledge of the singular form is important for the formation of the plural form</a:t>
            </a:r>
          </a:p>
          <a:p>
            <a:endParaRPr lang="en-US" dirty="0"/>
          </a:p>
        </p:txBody>
      </p:sp>
      <p:pic>
        <p:nvPicPr>
          <p:cNvPr id="6" name="~PP789.WAV">
            <a:hlinkClick r:id="" action="ppaction://media"/>
          </p:cNvPr>
          <p:cNvPicPr>
            <a:picLocks noRot="1" noChangeAspect="1"/>
          </p:cNvPicPr>
          <p:nvPr>
            <a:wavAudioFile r:embed="rId2" name="~PP789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Plural forms: Masculine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 order to form plurals you need to know the singular form of the noun because plural forms depend on their endings!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667000"/>
          <a:ext cx="7239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219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MASCULINE</a:t>
                      </a:r>
                      <a:r>
                        <a:rPr lang="en-US" baseline="0" dirty="0" smtClean="0"/>
                        <a:t> NOUNS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THE 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THE 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Институт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Конь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Трамвай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94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2600" y="4648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31824" y="45836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49580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Институты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8339" y="50408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ь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95600" y="5105400"/>
            <a:ext cx="381000" cy="228600"/>
            <a:chOff x="2895600" y="5105400"/>
            <a:chExt cx="381000" cy="228600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H="1" flipV="1">
              <a:off x="2938339" y="5149334"/>
              <a:ext cx="338261" cy="1846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895600" y="51054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876800" y="5029200"/>
            <a:ext cx="349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953000"/>
            <a:ext cx="65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кони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5562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й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71800" y="5638800"/>
            <a:ext cx="381000" cy="228600"/>
            <a:chOff x="2895600" y="5105400"/>
            <a:chExt cx="381000" cy="228600"/>
          </a:xfrm>
        </p:grpSpPr>
        <p:cxnSp>
          <p:nvCxnSpPr>
            <p:cNvPr id="22" name="Straight Connector 21"/>
            <p:cNvCxnSpPr/>
            <p:nvPr/>
          </p:nvCxnSpPr>
          <p:spPr>
            <a:xfrm rot="10800000" flipH="1" flipV="1">
              <a:off x="2938339" y="5149334"/>
              <a:ext cx="338261" cy="1846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895600" y="51054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876800" y="5486400"/>
            <a:ext cx="349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54864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трамваи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600" y="5181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76400" y="5715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~PP208.WAV">
            <a:hlinkClick r:id="" action="ppaction://media"/>
          </p:cNvPr>
          <p:cNvPicPr>
            <a:picLocks noRot="1" noChangeAspect="1"/>
          </p:cNvPicPr>
          <p:nvPr>
            <a:wavAudioFile r:embed="rId2" name="~PP208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8" grpId="0"/>
      <p:bldP spid="19" grpId="0"/>
      <p:bldP spid="20" grpId="0"/>
      <p:bldP spid="24" grpId="0"/>
      <p:bldP spid="25" grpId="0"/>
      <p:bldP spid="26" grpId="1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Plural forms: Feminine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 order to form plurals you need to know the singular form of the noun because plural forms depend on their endings!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667000"/>
          <a:ext cx="7239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219200">
                <a:tc gridSpan="3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FEMININE NOUNS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THE 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THE 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ru-RU" dirty="0" smtClean="0"/>
                        <a:t>Мама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Таня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тетрадь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94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47800" y="4648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31824" y="45836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4958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мамы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8339" y="50408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</a:t>
            </a:r>
            <a:endParaRPr lang="en-US" dirty="0"/>
          </a:p>
        </p:txBody>
      </p:sp>
      <p:grpSp>
        <p:nvGrpSpPr>
          <p:cNvPr id="4" name="Group 16"/>
          <p:cNvGrpSpPr/>
          <p:nvPr/>
        </p:nvGrpSpPr>
        <p:grpSpPr>
          <a:xfrm>
            <a:off x="2895600" y="5105400"/>
            <a:ext cx="381000" cy="228600"/>
            <a:chOff x="2895600" y="5105400"/>
            <a:chExt cx="381000" cy="228600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H="1" flipV="1">
              <a:off x="2938339" y="5149334"/>
              <a:ext cx="338261" cy="1846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895600" y="51054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876800" y="5029200"/>
            <a:ext cx="349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953000"/>
            <a:ext cx="6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Тани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55626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ь</a:t>
            </a:r>
            <a:endParaRPr lang="en-US" dirty="0"/>
          </a:p>
        </p:txBody>
      </p:sp>
      <p:grpSp>
        <p:nvGrpSpPr>
          <p:cNvPr id="5" name="Group 20"/>
          <p:cNvGrpSpPr/>
          <p:nvPr/>
        </p:nvGrpSpPr>
        <p:grpSpPr>
          <a:xfrm>
            <a:off x="2971800" y="5638800"/>
            <a:ext cx="381000" cy="228600"/>
            <a:chOff x="2895600" y="5105400"/>
            <a:chExt cx="381000" cy="228600"/>
          </a:xfrm>
        </p:grpSpPr>
        <p:cxnSp>
          <p:nvCxnSpPr>
            <p:cNvPr id="22" name="Straight Connector 21"/>
            <p:cNvCxnSpPr/>
            <p:nvPr/>
          </p:nvCxnSpPr>
          <p:spPr>
            <a:xfrm rot="10800000" flipH="1" flipV="1">
              <a:off x="2938339" y="5149334"/>
              <a:ext cx="338261" cy="1846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895600" y="51054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876800" y="5486400"/>
            <a:ext cx="349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5486400"/>
            <a:ext cx="96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тетради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295400" y="5181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00200" y="5715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6"/>
          <p:cNvGrpSpPr/>
          <p:nvPr/>
        </p:nvGrpSpPr>
        <p:grpSpPr>
          <a:xfrm>
            <a:off x="2819400" y="4572000"/>
            <a:ext cx="381000" cy="228600"/>
            <a:chOff x="2895600" y="5105400"/>
            <a:chExt cx="381000" cy="228600"/>
          </a:xfrm>
        </p:grpSpPr>
        <p:cxnSp>
          <p:nvCxnSpPr>
            <p:cNvPr id="29" name="Straight Connector 28"/>
            <p:cNvCxnSpPr/>
            <p:nvPr/>
          </p:nvCxnSpPr>
          <p:spPr>
            <a:xfrm rot="10800000" flipH="1" flipV="1">
              <a:off x="2938339" y="5149334"/>
              <a:ext cx="338261" cy="1846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895600" y="51054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~PP1351.WAV">
            <a:hlinkClick r:id="" action="ppaction://media"/>
          </p:cNvPr>
          <p:cNvPicPr>
            <a:picLocks noRot="1" noChangeAspect="1"/>
          </p:cNvPicPr>
          <p:nvPr>
            <a:wavAudioFile r:embed="rId2" name="~PP1351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8" grpId="0"/>
      <p:bldP spid="19" grpId="0"/>
      <p:bldP spid="20" grpId="0"/>
      <p:bldP spid="24" grpId="0"/>
      <p:bldP spid="25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Plural forms: Neuter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 order to form plurals you need to know the singular form of the noun because plural forms depend on their endings!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667000"/>
          <a:ext cx="7239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219200">
                <a:tc gridSpan="3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NEUTER NOUNS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THE 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THE 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r>
                        <a:rPr lang="en-US" dirty="0" smtClean="0"/>
                        <a:t>k</a:t>
                      </a:r>
                      <a:r>
                        <a:rPr lang="ru-RU" dirty="0" smtClean="0"/>
                        <a:t>но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море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94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71600" y="4648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31824" y="45836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4958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окна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8339" y="5040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en-US" dirty="0"/>
          </a:p>
        </p:txBody>
      </p:sp>
      <p:grpSp>
        <p:nvGrpSpPr>
          <p:cNvPr id="4" name="Group 16"/>
          <p:cNvGrpSpPr/>
          <p:nvPr/>
        </p:nvGrpSpPr>
        <p:grpSpPr>
          <a:xfrm>
            <a:off x="2895600" y="5105400"/>
            <a:ext cx="381000" cy="228600"/>
            <a:chOff x="2895600" y="5105400"/>
            <a:chExt cx="381000" cy="228600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H="1" flipV="1">
              <a:off x="2938339" y="5149334"/>
              <a:ext cx="338261" cy="1846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895600" y="51054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876800" y="5029200"/>
            <a:ext cx="349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9530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моря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71600" y="5181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6"/>
          <p:cNvGrpSpPr/>
          <p:nvPr/>
        </p:nvGrpSpPr>
        <p:grpSpPr>
          <a:xfrm>
            <a:off x="2819400" y="4572000"/>
            <a:ext cx="381000" cy="228600"/>
            <a:chOff x="2895600" y="5105400"/>
            <a:chExt cx="381000" cy="228600"/>
          </a:xfrm>
        </p:grpSpPr>
        <p:cxnSp>
          <p:nvCxnSpPr>
            <p:cNvPr id="29" name="Straight Connector 28"/>
            <p:cNvCxnSpPr/>
            <p:nvPr/>
          </p:nvCxnSpPr>
          <p:spPr>
            <a:xfrm rot="10800000" flipH="1" flipV="1">
              <a:off x="2938339" y="5149334"/>
              <a:ext cx="338261" cy="1846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895600" y="5105400"/>
              <a:ext cx="3810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~PP2708.WAV">
            <a:hlinkClick r:id="" action="ppaction://media"/>
          </p:cNvPr>
          <p:cNvPicPr>
            <a:picLocks noRot="1" noChangeAspect="1"/>
          </p:cNvPicPr>
          <p:nvPr>
            <a:wavAudioFile r:embed="rId2" name="~PP2708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8" grpId="0"/>
      <p:bldP spid="19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Orthography!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09800"/>
            <a:ext cx="8153400" cy="4495800"/>
          </a:xfrm>
        </p:spPr>
        <p:txBody>
          <a:bodyPr/>
          <a:lstStyle/>
          <a:p>
            <a:r>
              <a:rPr lang="en-US" dirty="0" smtClean="0"/>
              <a:t>К, Г, Х, Ш, Щ, Ж, Ч, and soft sign are tricky!</a:t>
            </a:r>
          </a:p>
          <a:p>
            <a:r>
              <a:rPr lang="en-US" dirty="0" smtClean="0"/>
              <a:t>Masculine +      = </a:t>
            </a:r>
            <a:r>
              <a:rPr lang="ru-RU" dirty="0" smtClean="0"/>
              <a:t>и  (порог- пороги)</a:t>
            </a:r>
          </a:p>
          <a:p>
            <a:r>
              <a:rPr lang="en-US" dirty="0" smtClean="0"/>
              <a:t>Feminine            + a = </a:t>
            </a:r>
            <a:r>
              <a:rPr lang="ru-RU" dirty="0" smtClean="0"/>
              <a:t>и  (дорога- дороги)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~PP3699.WAV">
            <a:hlinkClick r:id="" action="ppaction://media"/>
          </p:cNvPr>
          <p:cNvPicPr>
            <a:picLocks noRot="1" noChangeAspect="1"/>
          </p:cNvPicPr>
          <p:nvPr>
            <a:wavAudioFile r:embed="rId2" name="~PP3699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Exceptions!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Друг –друзья, </a:t>
            </a:r>
          </a:p>
          <a:p>
            <a:r>
              <a:rPr lang="ru-RU" i="1" dirty="0" smtClean="0"/>
              <a:t>стул – стулья, </a:t>
            </a:r>
          </a:p>
          <a:p>
            <a:r>
              <a:rPr lang="ru-RU" i="1" dirty="0" smtClean="0"/>
              <a:t>дерево – деревья,</a:t>
            </a:r>
          </a:p>
          <a:p>
            <a:r>
              <a:rPr lang="ru-RU" i="1" dirty="0" smtClean="0"/>
              <a:t> учитель – учителя, </a:t>
            </a:r>
          </a:p>
          <a:p>
            <a:r>
              <a:rPr lang="ru-RU" i="1" dirty="0" smtClean="0"/>
              <a:t>человек – люди, </a:t>
            </a:r>
          </a:p>
          <a:p>
            <a:r>
              <a:rPr lang="ru-RU" i="1" dirty="0" smtClean="0"/>
              <a:t> сын – сыновья,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дочь – дочери, </a:t>
            </a:r>
          </a:p>
          <a:p>
            <a:r>
              <a:rPr lang="ru-RU" i="1" dirty="0" smtClean="0"/>
              <a:t>доктор – доктора, </a:t>
            </a:r>
          </a:p>
          <a:p>
            <a:r>
              <a:rPr lang="ru-RU" i="1" dirty="0" smtClean="0"/>
              <a:t>ребёнок – дети,</a:t>
            </a:r>
          </a:p>
          <a:p>
            <a:r>
              <a:rPr lang="ru-RU" i="1" dirty="0" smtClean="0"/>
              <a:t> брат – братья, </a:t>
            </a:r>
          </a:p>
          <a:p>
            <a:r>
              <a:rPr lang="ru-RU" i="1" dirty="0" smtClean="0"/>
              <a:t>муж – мужья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en-US" dirty="0"/>
          </a:p>
        </p:txBody>
      </p:sp>
      <p:pic>
        <p:nvPicPr>
          <p:cNvPr id="6" name="~PP1683.WAV">
            <a:hlinkClick r:id="" action="ppaction://media"/>
          </p:cNvPr>
          <p:cNvPicPr>
            <a:picLocks noRot="1" noChangeAspect="1"/>
          </p:cNvPicPr>
          <p:nvPr>
            <a:wavAudioFile r:embed="rId2" name="~PP1683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273552" cy="4953000"/>
          </a:xfrm>
        </p:spPr>
        <p:txBody>
          <a:bodyPr>
            <a:noAutofit/>
          </a:bodyPr>
          <a:lstStyle/>
          <a:p>
            <a:r>
              <a:rPr lang="ru-RU" sz="1400" dirty="0" smtClean="0"/>
              <a:t>Студент </a:t>
            </a:r>
          </a:p>
          <a:p>
            <a:r>
              <a:rPr lang="ru-RU" sz="1400" dirty="0" smtClean="0"/>
              <a:t>учитель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>Мама</a:t>
            </a:r>
          </a:p>
          <a:p>
            <a:r>
              <a:rPr lang="ru-RU" sz="1400" dirty="0" smtClean="0"/>
              <a:t>Бабушка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Друг 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Брат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Подруга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Соседка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Сестра</a:t>
            </a:r>
          </a:p>
          <a:p>
            <a:r>
              <a:rPr lang="ru-RU" sz="1400" dirty="0" smtClean="0"/>
              <a:t>Семья</a:t>
            </a:r>
          </a:p>
          <a:p>
            <a:r>
              <a:rPr lang="ru-RU" sz="1400" dirty="0" smtClean="0"/>
              <a:t>Папа</a:t>
            </a:r>
          </a:p>
          <a:p>
            <a:r>
              <a:rPr lang="ru-RU" sz="1400" dirty="0" smtClean="0"/>
              <a:t>дедушка</a:t>
            </a:r>
            <a:br>
              <a:rPr lang="ru-RU" sz="1400" dirty="0" smtClean="0"/>
            </a:br>
            <a:endParaRPr lang="ru-RU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студенты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0" y="1676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1828800"/>
            <a:ext cx="9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учителя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37386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мамы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71600" y="2438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0" y="259080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бабушки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47800" y="2819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0" y="3135868"/>
            <a:ext cx="85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друзья</a:t>
            </a:r>
            <a:endParaRPr lang="en-US" dirty="0"/>
          </a:p>
        </p:txBody>
      </p:sp>
      <p:pic>
        <p:nvPicPr>
          <p:cNvPr id="1026" name="Picture 2" descr="C:\Documents and Settings\Marina\Local Settings\Temporary Internet Files\Content.IE5\E2O0YVGG\MC900434750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00400"/>
            <a:ext cx="380857" cy="38085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8200" y="3581400"/>
            <a:ext cx="84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братья</a:t>
            </a:r>
            <a:endParaRPr lang="en-US" dirty="0"/>
          </a:p>
        </p:txBody>
      </p:sp>
      <p:pic>
        <p:nvPicPr>
          <p:cNvPr id="15" name="Picture 2" descr="C:\Documents and Settings\Marina\Local Settings\Temporary Internet Files\Content.IE5\E2O0YVGG\MC900434750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57600"/>
            <a:ext cx="380857" cy="38085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48200" y="4191000"/>
            <a:ext cx="9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подруги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47800" y="4343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87589" y="4648200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соседки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447800" y="4876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5105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сестры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447800" y="5334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48200" y="5562600"/>
            <a:ext cx="7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семьи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371600" y="5638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48200" y="587906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папы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219200" y="5943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60672" y="6172200"/>
            <a:ext cx="105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дедушки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447800" y="6248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C:\Documents and Settings\Marina\Local Settings\Temporary Internet Files\Content.IE5\E2O0YVGG\MC900434750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905000"/>
            <a:ext cx="380857" cy="380857"/>
          </a:xfrm>
          <a:prstGeom prst="rect">
            <a:avLst/>
          </a:prstGeom>
          <a:noFill/>
        </p:spPr>
      </p:pic>
      <p:pic>
        <p:nvPicPr>
          <p:cNvPr id="29" name="~PP388.WAV">
            <a:hlinkClick r:id="" action="ppaction://media"/>
          </p:cNvPr>
          <p:cNvPicPr>
            <a:picLocks noRot="1" noChangeAspect="1"/>
          </p:cNvPicPr>
          <p:nvPr>
            <a:wavAudioFile r:embed="rId2" name="~PP388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/>
      <p:bldP spid="8" grpId="0"/>
      <p:bldP spid="9" grpId="0" animBg="1"/>
      <p:bldP spid="10" grpId="0"/>
      <p:bldP spid="11" grpId="0" animBg="1"/>
      <p:bldP spid="12" grpId="0"/>
      <p:bldP spid="14" grpId="0"/>
      <p:bldP spid="16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GOOD WORK!</a:t>
            </a:r>
            <a:endParaRPr lang="en-US" dirty="0"/>
          </a:p>
        </p:txBody>
      </p:sp>
      <p:pic>
        <p:nvPicPr>
          <p:cNvPr id="6" name="~PP261.WAV">
            <a:hlinkClick r:id="" action="ppaction://media"/>
          </p:cNvPr>
          <p:cNvPicPr>
            <a:picLocks noRot="1" noChangeAspect="1"/>
          </p:cNvPicPr>
          <p:nvPr>
            <a:wavAudioFile r:embed="rId1" name="~PP261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2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2.4|4.3|3.6|4.6|2.8|0.7|4.4|1.3|5.3|2.1|0.7|2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.1|0.6|1.9|3.8|5.3|2.3|0.7|1.6|2.4|5|2.3|0.4|3.3|1.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|0.6|2.2|2.3|4.1|2.9|0.3|2.1|3.2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8.9|12.5|16.7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4|6.2|6.2|7.1|7.9|6.9|7.5|7.3|8|6.7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3.9|6.1|2.2|5.2|1.2|5.2|2.2|5.2|1.3|4.7|1.3|4.7|1.3|5.3|1.3|5.5|1.9|5|1.1|4.9|1.2|5.3|1.1|3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</TotalTime>
  <Words>265</Words>
  <Application>Microsoft Office PowerPoint</Application>
  <PresentationFormat>On-screen Show (4:3)</PresentationFormat>
  <Paragraphs>124</Paragraphs>
  <Slides>9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How to form plurals</vt:lpstr>
      <vt:lpstr>Objectives</vt:lpstr>
      <vt:lpstr>Plural forms: Masculine</vt:lpstr>
      <vt:lpstr>Plural forms: Feminine</vt:lpstr>
      <vt:lpstr>Plural forms: Neuter</vt:lpstr>
      <vt:lpstr>Rules of Orthography!</vt:lpstr>
      <vt:lpstr>Exceptions!</vt:lpstr>
      <vt:lpstr>Let’s practice!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of Russian Nouns</dc:title>
  <dc:creator> </dc:creator>
  <cp:lastModifiedBy>Marina</cp:lastModifiedBy>
  <cp:revision>19</cp:revision>
  <dcterms:created xsi:type="dcterms:W3CDTF">2010-08-09T19:05:59Z</dcterms:created>
  <dcterms:modified xsi:type="dcterms:W3CDTF">2012-04-13T19:57:53Z</dcterms:modified>
</cp:coreProperties>
</file>